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380" autoAdjust="0"/>
    <p:restoredTop sz="92907" autoAdjust="0"/>
  </p:normalViewPr>
  <p:slideViewPr>
    <p:cSldViewPr snapToGrid="0">
      <p:cViewPr varScale="1">
        <p:scale>
          <a:sx n="100" d="100"/>
          <a:sy n="100" d="100"/>
        </p:scale>
        <p:origin x="120" y="96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presProps" Target="presProps.xml"  /><Relationship Id="rId61" Type="http://schemas.openxmlformats.org/officeDocument/2006/relationships/viewProps" Target="viewProps.xml"  /><Relationship Id="rId62" Type="http://schemas.openxmlformats.org/officeDocument/2006/relationships/theme" Target="theme/theme1.xml"  /><Relationship Id="rId63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B67AD0-D08A-438A-B7D1-833A1C8C4DD5}" type="datetime1">
              <a:rPr lang="ko-KR" altLang="en-US"/>
              <a:pPr lvl="0">
                <a:defRPr/>
              </a:pPr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A91AFD9-78B5-4B07-8BFB-4CDFC7643A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E9844-9AB1-40DB-81AF-05343D93DCF3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marL="0" marR="0" lvl="0" indent="0" algn="r" defTabSz="9144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235C33-010B-4FE1-B3FB-13CFC5AC567D}" type="slidenum">
              <a:rPr lang="en-US" altLang="en-US"/>
              <a:pPr marL="0" marR="0" lvl="0" indent="0" algn="r" defTabSz="914400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3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2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9293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104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2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4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04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2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9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7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7055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E51D-B26B-4F5E-8861-F881AD6D335C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C836C-05F8-4CBB-9CE5-4CB421D47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1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4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2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3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7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7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7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3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34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5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36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7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8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6345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0391" y="912636"/>
            <a:ext cx="8064103" cy="5591577"/>
          </a:xfrm>
          <a:prstGeom prst="rect">
            <a:avLst/>
          </a:prstGeom>
        </p:spPr>
      </p:pic>
      <p:sp>
        <p:nvSpPr>
          <p:cNvPr id="11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4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5" name="평행 사변형 29"/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b="1">
                <a:solidFill>
                  <a:srgbClr val="ffffff"/>
                </a:solidFill>
                <a:ea typeface="맑은 고딕"/>
              </a:rPr>
              <a:t>ERD(Entity Relationship Diagram)</a:t>
            </a:r>
            <a:endParaRPr lang="en-US" altLang="ko-KR" b="1">
              <a:solidFill>
                <a:srgbClr val="ffffff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3328" y="953712"/>
            <a:ext cx="8390967" cy="5780946"/>
          </a:xfrm>
          <a:prstGeom prst="rect">
            <a:avLst/>
          </a:prstGeom>
        </p:spPr>
      </p:pic>
      <p:sp>
        <p:nvSpPr>
          <p:cNvPr id="11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4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5" name="평행 사변형 29"/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b="1">
                <a:solidFill>
                  <a:srgbClr val="ffffff"/>
                </a:solidFill>
                <a:ea typeface="맑은 고딕"/>
              </a:rPr>
              <a:t>ERD(Entity Relationship Diagram)</a:t>
            </a:r>
            <a:endParaRPr lang="en-US" altLang="ko-KR" b="1">
              <a:solidFill>
                <a:srgbClr val="ffffff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1280466" y="2632029"/>
            <a:ext cx="98544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UI </a:t>
            </a:r>
            <a:r>
              <a:rPr lang="ko-KR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설계 및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기능 설계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ECD657DE-2AF5-4627-9871-33A1F78B9166}"/>
              </a:ext>
            </a:extLst>
          </p:cNvPr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E6FC9241-CF9B-4C37-A21F-AF4058FA6E16}"/>
              </a:ext>
            </a:extLst>
          </p:cNvPr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평행 사변형 29">
            <a:extLst>
              <a:ext uri="{FF2B5EF4-FFF2-40B4-BE49-F238E27FC236}">
                <a16:creationId xmlns:a16="http://schemas.microsoft.com/office/drawing/2014/main" id="{BB52B5AC-17B5-4E1D-AF73-82A384D101D5}"/>
              </a:ext>
            </a:extLst>
          </p:cNvPr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 dirty="0">
              <a:solidFill>
                <a:schemeClr val="bg1"/>
              </a:solidFill>
              <a:latin typeface="Arial"/>
              <a:ea typeface="맑은 고딕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6058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B23819-FEC1-4E1E-AD45-91FE3E7A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2076719"/>
            <a:ext cx="7554686" cy="4247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15DAD1A-80A9-4528-B9B3-C88F4FCB51F4}"/>
              </a:ext>
            </a:extLst>
          </p:cNvPr>
          <p:cNvGrpSpPr/>
          <p:nvPr/>
        </p:nvGrpSpPr>
        <p:grpSpPr>
          <a:xfrm>
            <a:off x="2666418" y="1272250"/>
            <a:ext cx="6859164" cy="510887"/>
            <a:chOff x="2387735" y="946612"/>
            <a:chExt cx="6859164" cy="510887"/>
          </a:xfrm>
        </p:grpSpPr>
        <p:sp>
          <p:nvSpPr>
            <p:cNvPr id="16" name="직사각형 7">
              <a:extLst>
                <a:ext uri="{FF2B5EF4-FFF2-40B4-BE49-F238E27FC236}">
                  <a16:creationId xmlns:a16="http://schemas.microsoft.com/office/drawing/2014/main" id="{A54209E2-6A98-4DFC-81C8-13EEE16AB2A1}"/>
                </a:ext>
              </a:extLst>
            </p:cNvPr>
            <p:cNvSpPr/>
            <p:nvPr/>
          </p:nvSpPr>
          <p:spPr>
            <a:xfrm>
              <a:off x="2387735" y="946612"/>
              <a:ext cx="3321725" cy="503241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b="1" dirty="0">
                  <a:solidFill>
                    <a:srgbClr val="000000"/>
                  </a:solidFill>
                  <a:latin typeface="+mj-lt"/>
                  <a:ea typeface="맑은 고딕" pitchFamily="34"/>
                </a:rPr>
                <a:t>헤더 </a:t>
              </a:r>
              <a:r>
                <a:rPr lang="en-US" altLang="ko-KR" b="1" dirty="0">
                  <a:solidFill>
                    <a:srgbClr val="000000"/>
                  </a:solidFill>
                  <a:latin typeface="+mj-lt"/>
                  <a:ea typeface="맑은 고딕" pitchFamily="34"/>
                </a:rPr>
                <a:t>/ </a:t>
              </a:r>
              <a:r>
                <a:rPr lang="ko-KR" altLang="en-US" b="1" dirty="0">
                  <a:solidFill>
                    <a:srgbClr val="000000"/>
                  </a:solidFill>
                  <a:latin typeface="+mj-lt"/>
                  <a:ea typeface="맑은 고딕" pitchFamily="34"/>
                </a:rPr>
                <a:t>해당 페이지 이동 기능</a:t>
              </a:r>
              <a:endParaRPr lang="en-US" b="1" dirty="0">
                <a:solidFill>
                  <a:srgbClr val="000000"/>
                </a:solidFill>
                <a:latin typeface="+mj-lt"/>
                <a:ea typeface="맑은 고딕" pitchFamily="34"/>
              </a:endParaRPr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7E107D81-1130-40C8-B1D7-614BED9E701A}"/>
                </a:ext>
              </a:extLst>
            </p:cNvPr>
            <p:cNvSpPr/>
            <p:nvPr/>
          </p:nvSpPr>
          <p:spPr>
            <a:xfrm>
              <a:off x="5925174" y="954258"/>
              <a:ext cx="3321725" cy="503241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b="1" dirty="0">
                  <a:solidFill>
                    <a:srgbClr val="000000"/>
                  </a:solidFill>
                  <a:latin typeface="+mj-lt"/>
                  <a:ea typeface="맑은 고딕" pitchFamily="34"/>
                </a:rPr>
                <a:t>개인 </a:t>
              </a:r>
              <a:r>
                <a:rPr lang="en-US" altLang="ko-KR" b="1" dirty="0">
                  <a:solidFill>
                    <a:srgbClr val="000000"/>
                  </a:solidFill>
                  <a:latin typeface="+mj-lt"/>
                  <a:ea typeface="맑은 고딕" pitchFamily="34"/>
                </a:rPr>
                <a:t>/ </a:t>
              </a:r>
              <a:r>
                <a:rPr lang="ko-KR" altLang="en-US" b="1" dirty="0">
                  <a:solidFill>
                    <a:srgbClr val="000000"/>
                  </a:solidFill>
                  <a:latin typeface="+mj-lt"/>
                  <a:ea typeface="맑은 고딕" pitchFamily="34"/>
                </a:rPr>
                <a:t>기업 개별 로그인</a:t>
              </a:r>
              <a:endParaRPr lang="en-US" b="1" dirty="0">
                <a:solidFill>
                  <a:srgbClr val="000000"/>
                </a:solidFill>
                <a:latin typeface="+mj-lt"/>
                <a:ea typeface="맑은 고딕" pitchFamily="34"/>
              </a:endParaRPr>
            </a:p>
          </p:txBody>
        </p:sp>
      </p:grpSp>
      <p:sp>
        <p:nvSpPr>
          <p:cNvPr id="28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0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FFFFFF"/>
                </a:solidFill>
                <a:latin typeface="맑은 고딕"/>
                <a:ea typeface="맑은 고딕" pitchFamily="34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359004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498967-FAAC-4A82-B504-BB3ADD9D5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44" y="1904477"/>
            <a:ext cx="4084688" cy="4674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750DF3-3B4A-4466-9E6C-1F2A0DE2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00" y="1935537"/>
            <a:ext cx="4092278" cy="4678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5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2" name="평행 사변형 29">
            <a:extLst>
              <a:ext uri="{FF2B5EF4-FFF2-40B4-BE49-F238E27FC236}">
                <a16:creationId xmlns:a16="http://schemas.microsoft.com/office/drawing/2014/main" id="{FA0FB778-93E5-468F-BBB3-B7DD402D6D5C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FFFFFF"/>
                </a:solidFill>
                <a:latin typeface="맑은 고딕"/>
                <a:ea typeface="맑은 고딕" pitchFamily="34"/>
              </a:rPr>
              <a:t> 회원가입 </a:t>
            </a: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6639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A54209E2-6A98-4DFC-81C8-13EEE16AB2A1}"/>
              </a:ext>
            </a:extLst>
          </p:cNvPr>
          <p:cNvSpPr/>
          <p:nvPr/>
        </p:nvSpPr>
        <p:spPr>
          <a:xfrm>
            <a:off x="3077329" y="1178356"/>
            <a:ext cx="3321725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헤더 </a:t>
            </a:r>
            <a:r>
              <a:rPr lang="en-US" altLang="ko-KR" b="1" dirty="0">
                <a:solidFill>
                  <a:srgbClr val="000000"/>
                </a:solidFill>
                <a:ea typeface="맑은 고딕" pitchFamily="34"/>
              </a:rPr>
              <a:t>/ </a:t>
            </a: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해당 페이지 이동 기능</a:t>
            </a:r>
            <a:endParaRPr lang="en-US" altLang="ko-KR" b="1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7E107D81-1130-40C8-B1D7-614BED9E701A}"/>
              </a:ext>
            </a:extLst>
          </p:cNvPr>
          <p:cNvSpPr/>
          <p:nvPr/>
        </p:nvSpPr>
        <p:spPr>
          <a:xfrm>
            <a:off x="6616224" y="1187732"/>
            <a:ext cx="3321725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개인 </a:t>
            </a:r>
            <a:r>
              <a:rPr lang="en-US" altLang="ko-KR" b="1" dirty="0">
                <a:solidFill>
                  <a:srgbClr val="000000"/>
                </a:solidFill>
                <a:ea typeface="맑은 고딕" pitchFamily="34"/>
              </a:rPr>
              <a:t>/ </a:t>
            </a: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기업 개별 로그인</a:t>
            </a:r>
            <a:endParaRPr lang="en-US" altLang="ko-KR" b="1" dirty="0">
              <a:solidFill>
                <a:srgbClr val="000000"/>
              </a:solidFill>
              <a:ea typeface="맑은 고딕" pitchFamily="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AD5747-D375-4B6D-AA60-A56AC5DB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29" y="1985671"/>
            <a:ext cx="4533900" cy="4429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01DCE6-1AA3-4814-B0A7-4B3F27B7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2" y="2004747"/>
            <a:ext cx="3352287" cy="4544858"/>
          </a:xfrm>
          <a:prstGeom prst="rect">
            <a:avLst/>
          </a:prstGeom>
        </p:spPr>
      </p:pic>
      <p:sp>
        <p:nvSpPr>
          <p:cNvPr id="1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5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5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기업 회원가입 </a:t>
            </a:r>
            <a:r>
              <a:rPr lang="ko-KR" altLang="en-US" b="1" dirty="0">
                <a:solidFill>
                  <a:srgbClr val="FFFFFF"/>
                </a:solidFill>
                <a:latin typeface="맑은 고딕"/>
                <a:ea typeface="맑은 고딕" pitchFamily="34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1291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675" y="1029632"/>
            <a:ext cx="3771309" cy="4315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17248" y="2194267"/>
            <a:ext cx="3778317" cy="431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7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8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9" name="평행 사변형 29"/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>
                <a:solidFill>
                  <a:srgbClr val="ffffff"/>
                </a:solidFill>
                <a:latin typeface="맑은 고딕"/>
                <a:ea typeface="맑은 고딕"/>
              </a:rPr>
              <a:t>개인 회원가입 페이지</a:t>
            </a:r>
            <a:endParaRPr lang="ko-KR" altLang="en-US" b="1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A54209E2-6A98-4DFC-81C8-13EEE16AB2A1}"/>
              </a:ext>
            </a:extLst>
          </p:cNvPr>
          <p:cNvSpPr/>
          <p:nvPr/>
        </p:nvSpPr>
        <p:spPr>
          <a:xfrm>
            <a:off x="8060953" y="2352917"/>
            <a:ext cx="3321725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개인정보 수정 페이지 이동</a:t>
            </a:r>
            <a:endParaRPr lang="en-US" altLang="ko-KR" b="1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7E107D81-1130-40C8-B1D7-614BED9E701A}"/>
              </a:ext>
            </a:extLst>
          </p:cNvPr>
          <p:cNvSpPr/>
          <p:nvPr/>
        </p:nvSpPr>
        <p:spPr>
          <a:xfrm>
            <a:off x="8060953" y="3877205"/>
            <a:ext cx="3321725" cy="493404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이력서 등록 페이지 이동</a:t>
            </a:r>
            <a:endParaRPr lang="en-US" altLang="ko-KR" b="1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2BFD5338-198A-456B-80B9-4CDE41F308A5}"/>
              </a:ext>
            </a:extLst>
          </p:cNvPr>
          <p:cNvSpPr/>
          <p:nvPr/>
        </p:nvSpPr>
        <p:spPr>
          <a:xfrm>
            <a:off x="8060953" y="2988451"/>
            <a:ext cx="3321725" cy="74662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이력서 리스트 </a:t>
            </a:r>
            <a:r>
              <a:rPr lang="en-US" altLang="ko-KR" b="1" dirty="0">
                <a:solidFill>
                  <a:srgbClr val="000000"/>
                </a:solidFill>
                <a:ea typeface="맑은 고딕" pitchFamily="34"/>
              </a:rPr>
              <a:t>/ </a:t>
            </a: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삭제 기능</a:t>
            </a:r>
            <a:r>
              <a:rPr lang="en-US" altLang="ko-KR" b="1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수정 페이지 이동</a:t>
            </a:r>
            <a:endParaRPr lang="en-US" altLang="ko-KR" b="1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id="{1393CFCB-7111-46DD-AC38-480D84F1A642}"/>
              </a:ext>
            </a:extLst>
          </p:cNvPr>
          <p:cNvSpPr/>
          <p:nvPr/>
        </p:nvSpPr>
        <p:spPr>
          <a:xfrm>
            <a:off x="8060953" y="4512739"/>
            <a:ext cx="3321725" cy="74662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이력서 제목 클릭 시</a:t>
            </a:r>
            <a:r>
              <a:rPr lang="en-US" altLang="ko-KR" b="1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ea typeface="맑은 고딕" pitchFamily="34"/>
              </a:rPr>
              <a:t>이력서 상세보기 이동</a:t>
            </a:r>
            <a:endParaRPr lang="en-US" altLang="ko-KR" b="1" dirty="0">
              <a:solidFill>
                <a:srgbClr val="000000"/>
              </a:solidFill>
              <a:ea typeface="맑은 고딕" pitchFamily="3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7E9833-FA05-4252-912E-D40E09719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6" y="1174077"/>
            <a:ext cx="4091223" cy="3415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A889AA-4304-4B33-9B77-A7BD6946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256" y="2369453"/>
            <a:ext cx="4607822" cy="4180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5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개인 회원정보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216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A61743-C344-4468-8C1F-4B9C08FC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10980" r="18230" b="8924"/>
          <a:stretch/>
        </p:blipFill>
        <p:spPr>
          <a:xfrm>
            <a:off x="1070240" y="1254496"/>
            <a:ext cx="6295488" cy="5216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7664526" y="1254495"/>
            <a:ext cx="3659992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개인 필수 정보 수정</a:t>
            </a:r>
            <a:r>
              <a:rPr lang="en-US" altLang="ko-KR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썸네일 등록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5" name="직사각형 7">
            <a:extLst>
              <a:ext uri="{FF2B5EF4-FFF2-40B4-BE49-F238E27FC236}">
                <a16:creationId xmlns:a16="http://schemas.microsoft.com/office/drawing/2014/main" id="{F1FB6DC6-3E83-4691-AAA4-0CAB7C45117B}"/>
              </a:ext>
            </a:extLst>
          </p:cNvPr>
          <p:cNvSpPr/>
          <p:nvPr/>
        </p:nvSpPr>
        <p:spPr>
          <a:xfrm>
            <a:off x="7664526" y="2527557"/>
            <a:ext cx="3659992" cy="493404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r>
              <a:rPr lang="en-US" altLang="ko-KR" dirty="0"/>
              <a:t>Select </a:t>
            </a:r>
            <a:r>
              <a:rPr lang="ko-KR" altLang="en-US" dirty="0"/>
              <a:t>박스 활용</a:t>
            </a:r>
            <a:endParaRPr lang="en-US" altLang="ko-KR" dirty="0"/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7664526" y="1890029"/>
            <a:ext cx="3659992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수정 버튼 클릭 시</a:t>
            </a:r>
            <a:r>
              <a:rPr lang="en-US" altLang="ko-KR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비동기 수정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7" name="직사각형 7">
            <a:extLst>
              <a:ext uri="{FF2B5EF4-FFF2-40B4-BE49-F238E27FC236}">
                <a16:creationId xmlns:a16="http://schemas.microsoft.com/office/drawing/2014/main" id="{18CA6EFD-E2EB-4251-9928-A5248BD3E9DB}"/>
              </a:ext>
            </a:extLst>
          </p:cNvPr>
          <p:cNvSpPr/>
          <p:nvPr/>
        </p:nvSpPr>
        <p:spPr>
          <a:xfrm>
            <a:off x="7664526" y="3176492"/>
            <a:ext cx="3659992" cy="493404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개인 선택 정보 등록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0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개인정보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수정페이지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752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6501223" y="2714661"/>
            <a:ext cx="3659992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개인 필수 정보 출력 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5" name="직사각형 7">
            <a:extLst>
              <a:ext uri="{FF2B5EF4-FFF2-40B4-BE49-F238E27FC236}">
                <a16:creationId xmlns:a16="http://schemas.microsoft.com/office/drawing/2014/main" id="{F1FB6DC6-3E83-4691-AAA4-0CAB7C45117B}"/>
              </a:ext>
            </a:extLst>
          </p:cNvPr>
          <p:cNvSpPr/>
          <p:nvPr/>
        </p:nvSpPr>
        <p:spPr>
          <a:xfrm>
            <a:off x="6501223" y="3987723"/>
            <a:ext cx="3659992" cy="493404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 err="1">
                <a:solidFill>
                  <a:srgbClr val="000000"/>
                </a:solidFill>
                <a:ea typeface="맑은 고딕" pitchFamily="34"/>
              </a:rPr>
              <a:t>썸머노트를</a:t>
            </a: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 이용한 자기소개 등록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6501223" y="3350195"/>
            <a:ext cx="3659992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각 요소에 데이터 개별 등록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F0B090-9CB4-4DDA-A929-1C7584A0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t="7638" r="18347" b="6929"/>
          <a:stretch/>
        </p:blipFill>
        <p:spPr>
          <a:xfrm>
            <a:off x="2176776" y="1254495"/>
            <a:ext cx="3919224" cy="5146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이력서 등록 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635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타원 68">
            <a:extLst>
              <a:ext uri="{FF2B5EF4-FFF2-40B4-BE49-F238E27FC236}">
                <a16:creationId xmlns:a16="http://schemas.microsoft.com/office/drawing/2014/main" id="{DF0347F5-7E3A-4388-A763-476E8A852B2B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EF9BDEB-0DE5-4275-94BB-7FD939D6BF66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2373749" y="795047"/>
            <a:ext cx="6900607" cy="668693"/>
            <a:chOff x="3559862" y="471487"/>
            <a:chExt cx="6900607" cy="668693"/>
          </a:xfrm>
        </p:grpSpPr>
        <p:sp>
          <p:nvSpPr>
            <p:cNvPr id="48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49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181073" y="537834"/>
              <a:ext cx="328652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프로젝트 소개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1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2685521" y="1556730"/>
            <a:ext cx="6900607" cy="668693"/>
            <a:chOff x="3559862" y="471487"/>
            <a:chExt cx="6900607" cy="668693"/>
          </a:xfrm>
        </p:grpSpPr>
        <p:sp>
          <p:nvSpPr>
            <p:cNvPr id="53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54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181073" y="537834"/>
              <a:ext cx="451592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사용 틀 및 언어</a:t>
              </a:r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/</a:t>
              </a:r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환경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2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2226625" y="2311844"/>
            <a:ext cx="6900607" cy="668693"/>
            <a:chOff x="3559862" y="471487"/>
            <a:chExt cx="6900607" cy="668693"/>
          </a:xfrm>
        </p:grpSpPr>
        <p:sp>
          <p:nvSpPr>
            <p:cNvPr id="58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59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497965" y="537834"/>
              <a:ext cx="358898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ER-Diagram DB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3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3244984" y="3109080"/>
            <a:ext cx="6900607" cy="668693"/>
            <a:chOff x="3559862" y="471487"/>
            <a:chExt cx="6900607" cy="668693"/>
          </a:xfrm>
        </p:grpSpPr>
        <p:sp>
          <p:nvSpPr>
            <p:cNvPr id="73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74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656864" y="537834"/>
              <a:ext cx="3408509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UI</a:t>
              </a:r>
              <a:r>
                <a:rPr lang="ko-KR" altLang="en-US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 </a:t>
              </a:r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설계 및 </a:t>
              </a:r>
              <a:r>
                <a:rPr lang="ko-KR" altLang="en-US" sz="28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기능설계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4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3627498" y="3871618"/>
            <a:ext cx="6900607" cy="668693"/>
            <a:chOff x="3559862" y="471487"/>
            <a:chExt cx="6900607" cy="668693"/>
          </a:xfrm>
        </p:grpSpPr>
        <p:sp>
          <p:nvSpPr>
            <p:cNvPr id="91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92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631018" y="537834"/>
              <a:ext cx="227991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800" b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동영상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5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2764971" y="4764015"/>
            <a:ext cx="6900607" cy="668693"/>
            <a:chOff x="3559862" y="471487"/>
            <a:chExt cx="6900607" cy="668693"/>
          </a:xfrm>
        </p:grpSpPr>
        <p:sp>
          <p:nvSpPr>
            <p:cNvPr id="97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98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181073" y="537834"/>
              <a:ext cx="328652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Git</a:t>
              </a:r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 Commit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6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3147485" y="5526553"/>
            <a:ext cx="6900607" cy="668693"/>
            <a:chOff x="3559862" y="471487"/>
            <a:chExt cx="6900607" cy="668693"/>
          </a:xfrm>
        </p:grpSpPr>
        <p:sp>
          <p:nvSpPr>
            <p:cNvPr id="102" name="오각형 19"/>
            <p:cNvSpPr/>
            <p:nvPr/>
          </p:nvSpPr>
          <p:spPr>
            <a:xfrm>
              <a:off x="4316799" y="513851"/>
              <a:ext cx="6143670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103" name="정육면체 4">
              <a:extLst>
                <a:ext uri="{FF2B5EF4-FFF2-40B4-BE49-F238E27FC236}">
                  <a16:creationId xmlns:a16="http://schemas.microsoft.com/office/drawing/2014/main" id="{14CA15F5-6521-4D5E-AD9E-6ECE9D759AC5}"/>
                </a:ext>
              </a:extLst>
            </p:cNvPr>
            <p:cNvSpPr/>
            <p:nvPr/>
          </p:nvSpPr>
          <p:spPr>
            <a:xfrm rot="931389">
              <a:off x="3766003" y="471487"/>
              <a:ext cx="659913" cy="659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3600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181073" y="537834"/>
              <a:ext cx="210958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소감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E16A65C-6CB4-4452-BA36-697BBA080921}"/>
                </a:ext>
              </a:extLst>
            </p:cNvPr>
            <p:cNvSpPr/>
            <p:nvPr/>
          </p:nvSpPr>
          <p:spPr>
            <a:xfrm>
              <a:off x="3559862" y="616960"/>
              <a:ext cx="88174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3350C8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7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8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6225464" y="2714661"/>
            <a:ext cx="4458483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개인 필수 정보 출력 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5" name="직사각형 7">
            <a:extLst>
              <a:ext uri="{FF2B5EF4-FFF2-40B4-BE49-F238E27FC236}">
                <a16:creationId xmlns:a16="http://schemas.microsoft.com/office/drawing/2014/main" id="{F1FB6DC6-3E83-4691-AAA4-0CAB7C45117B}"/>
              </a:ext>
            </a:extLst>
          </p:cNvPr>
          <p:cNvSpPr/>
          <p:nvPr/>
        </p:nvSpPr>
        <p:spPr>
          <a:xfrm>
            <a:off x="6225464" y="3987723"/>
            <a:ext cx="4458485" cy="493404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요소별 </a:t>
            </a:r>
            <a:r>
              <a:rPr lang="en-US" altLang="ko-KR" dirty="0">
                <a:solidFill>
                  <a:srgbClr val="000000"/>
                </a:solidFill>
                <a:ea typeface="맑은 고딕" pitchFamily="34"/>
              </a:rPr>
              <a:t>MASTER </a:t>
            </a: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테이블에서 데이터 출력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6225465" y="3350195"/>
            <a:ext cx="4458484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각 요소별 테이블에서 정보 출력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760D13-400A-4572-B5F0-9D6F15A8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t="7790" r="21514" b="7120"/>
          <a:stretch/>
        </p:blipFill>
        <p:spPr>
          <a:xfrm>
            <a:off x="1987884" y="1097950"/>
            <a:ext cx="3818748" cy="5404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이력서 상세보기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754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6608895" y="1214568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개인 필수 정보 출력 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6608895" y="1850102"/>
            <a:ext cx="3075461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ea typeface="맑은 고딕" pitchFamily="34"/>
              </a:rPr>
              <a:t>각 요소에 데이터 개별 수정</a:t>
            </a:r>
            <a:endParaRPr lang="en-US" altLang="ko-KR" dirty="0">
              <a:solidFill>
                <a:srgbClr val="000000"/>
              </a:solidFill>
              <a:ea typeface="맑은 고딕" pitchFamily="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87BFA-485D-49FE-89E8-FEE92A8745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t="6897" r="19191" b="45103"/>
          <a:stretch/>
        </p:blipFill>
        <p:spPr>
          <a:xfrm>
            <a:off x="831197" y="1225950"/>
            <a:ext cx="5361072" cy="4902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249115-01B2-4E1E-A9A8-A50951692C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t="54425" r="18492" b="5818"/>
          <a:stretch/>
        </p:blipFill>
        <p:spPr>
          <a:xfrm>
            <a:off x="6018204" y="2489043"/>
            <a:ext cx="5350144" cy="4006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이력서 수정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59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74E65E-DAD0-4CCA-A82B-AB9050ED3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93" y="1057559"/>
            <a:ext cx="4698720" cy="523985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1E2EE2-0F34-49BA-8753-2C315F22D8EE}"/>
              </a:ext>
            </a:extLst>
          </p:cNvPr>
          <p:cNvGrpSpPr/>
          <p:nvPr/>
        </p:nvGrpSpPr>
        <p:grpSpPr>
          <a:xfrm>
            <a:off x="7342202" y="2486667"/>
            <a:ext cx="3075461" cy="2381642"/>
            <a:chOff x="6608895" y="1214568"/>
            <a:chExt cx="3075461" cy="2381642"/>
          </a:xfrm>
        </p:grpSpPr>
        <p:sp>
          <p:nvSpPr>
            <p:cNvPr id="22" name="직사각형 7">
              <a:extLst>
                <a:ext uri="{FF2B5EF4-FFF2-40B4-BE49-F238E27FC236}">
                  <a16:creationId xmlns:a16="http://schemas.microsoft.com/office/drawing/2014/main" id="{CDBADDBC-F673-4164-9419-0DFADD71066C}"/>
                </a:ext>
              </a:extLst>
            </p:cNvPr>
            <p:cNvSpPr/>
            <p:nvPr/>
          </p:nvSpPr>
          <p:spPr>
            <a:xfrm>
              <a:off x="6608895" y="1214568"/>
              <a:ext cx="3075460" cy="503241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dirty="0">
                  <a:solidFill>
                    <a:srgbClr val="000000"/>
                  </a:solidFill>
                  <a:ea typeface="맑은 고딕" pitchFamily="34"/>
                </a:rPr>
                <a:t>채용공고 목록 출력</a:t>
              </a:r>
              <a:endParaRPr lang="en-US" altLang="ko-KR" dirty="0">
                <a:solidFill>
                  <a:srgbClr val="000000"/>
                </a:solidFill>
                <a:ea typeface="맑은 고딕" pitchFamily="34"/>
              </a:endParaRPr>
            </a:p>
          </p:txBody>
        </p:sp>
        <p:sp>
          <p:nvSpPr>
            <p:cNvPr id="26" name="직사각형 7">
              <a:extLst>
                <a:ext uri="{FF2B5EF4-FFF2-40B4-BE49-F238E27FC236}">
                  <a16:creationId xmlns:a16="http://schemas.microsoft.com/office/drawing/2014/main" id="{73BD13A5-E035-4FA0-BB46-7D1F650DCCAF}"/>
                </a:ext>
              </a:extLst>
            </p:cNvPr>
            <p:cNvSpPr/>
            <p:nvPr/>
          </p:nvSpPr>
          <p:spPr>
            <a:xfrm>
              <a:off x="6608895" y="1850102"/>
              <a:ext cx="3075461" cy="493405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dirty="0">
                  <a:solidFill>
                    <a:srgbClr val="000000"/>
                  </a:solidFill>
                  <a:ea typeface="맑은 고딕" pitchFamily="34"/>
                </a:rPr>
                <a:t>공고등록 기업의 로고 출력</a:t>
              </a:r>
              <a:endParaRPr lang="en-US" altLang="ko-KR" dirty="0">
                <a:solidFill>
                  <a:srgbClr val="000000"/>
                </a:solidFill>
                <a:ea typeface="맑은 고딕" pitchFamily="34"/>
              </a:endParaRPr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F8B4D78E-10BF-4BF7-8F43-1203DA1463FA}"/>
                </a:ext>
              </a:extLst>
            </p:cNvPr>
            <p:cNvSpPr/>
            <p:nvPr/>
          </p:nvSpPr>
          <p:spPr>
            <a:xfrm>
              <a:off x="6608895" y="2467271"/>
              <a:ext cx="3075460" cy="503241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dirty="0">
                  <a:solidFill>
                    <a:srgbClr val="000000"/>
                  </a:solidFill>
                  <a:ea typeface="맑은 고딕" pitchFamily="34"/>
                </a:rPr>
                <a:t>공고 검색기능</a:t>
              </a:r>
              <a:endParaRPr lang="en-US" altLang="ko-KR" dirty="0">
                <a:solidFill>
                  <a:srgbClr val="000000"/>
                </a:solidFill>
                <a:ea typeface="맑은 고딕" pitchFamily="34"/>
              </a:endParaRPr>
            </a:p>
          </p:txBody>
        </p:sp>
        <p:sp>
          <p:nvSpPr>
            <p:cNvPr id="18" name="직사각형 7">
              <a:extLst>
                <a:ext uri="{FF2B5EF4-FFF2-40B4-BE49-F238E27FC236}">
                  <a16:creationId xmlns:a16="http://schemas.microsoft.com/office/drawing/2014/main" id="{E2339D53-61EE-41B1-BF19-2166AE2D890F}"/>
                </a:ext>
              </a:extLst>
            </p:cNvPr>
            <p:cNvSpPr/>
            <p:nvPr/>
          </p:nvSpPr>
          <p:spPr>
            <a:xfrm>
              <a:off x="6608895" y="3102805"/>
              <a:ext cx="3075461" cy="493405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dirty="0" err="1">
                  <a:solidFill>
                    <a:srgbClr val="000000"/>
                  </a:solidFill>
                  <a:ea typeface="맑은 고딕" pitchFamily="34"/>
                </a:rPr>
                <a:t>페이징</a:t>
              </a:r>
              <a:r>
                <a:rPr lang="ko-KR" altLang="en-US" dirty="0">
                  <a:solidFill>
                    <a:srgbClr val="000000"/>
                  </a:solidFill>
                  <a:ea typeface="맑은 고딕" pitchFamily="34"/>
                </a:rPr>
                <a:t> 구현</a:t>
              </a:r>
              <a:endParaRPr lang="en-US" altLang="ko-KR" dirty="0">
                <a:solidFill>
                  <a:srgbClr val="000000"/>
                </a:solidFill>
                <a:ea typeface="맑은 고딕" pitchFamily="34"/>
              </a:endParaRPr>
            </a:p>
          </p:txBody>
        </p:sp>
      </p:grp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0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채용공고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목록페이지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4641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1E2EE2-0F34-49BA-8753-2C315F22D8EE}"/>
              </a:ext>
            </a:extLst>
          </p:cNvPr>
          <p:cNvGrpSpPr/>
          <p:nvPr/>
        </p:nvGrpSpPr>
        <p:grpSpPr>
          <a:xfrm>
            <a:off x="7653243" y="2865723"/>
            <a:ext cx="3075461" cy="1755944"/>
            <a:chOff x="6608895" y="1214568"/>
            <a:chExt cx="3075461" cy="1755944"/>
          </a:xfrm>
        </p:grpSpPr>
        <p:sp>
          <p:nvSpPr>
            <p:cNvPr id="22" name="직사각형 7">
              <a:extLst>
                <a:ext uri="{FF2B5EF4-FFF2-40B4-BE49-F238E27FC236}">
                  <a16:creationId xmlns:a16="http://schemas.microsoft.com/office/drawing/2014/main" id="{CDBADDBC-F673-4164-9419-0DFADD71066C}"/>
                </a:ext>
              </a:extLst>
            </p:cNvPr>
            <p:cNvSpPr/>
            <p:nvPr/>
          </p:nvSpPr>
          <p:spPr>
            <a:xfrm>
              <a:off x="6608895" y="1214568"/>
              <a:ext cx="3075460" cy="503241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dirty="0">
                  <a:solidFill>
                    <a:srgbClr val="000000"/>
                  </a:solidFill>
                  <a:latin typeface="맑은 고딕"/>
                  <a:ea typeface="맑은 고딕" pitchFamily="34"/>
                </a:rPr>
                <a:t>Ajax</a:t>
              </a:r>
              <a:r>
                <a:rPr lang="ko-KR" altLang="en-US" dirty="0">
                  <a:solidFill>
                    <a:srgbClr val="000000"/>
                  </a:solidFill>
                  <a:latin typeface="맑은 고딕"/>
                  <a:ea typeface="맑은 고딕" pitchFamily="34"/>
                </a:rPr>
                <a:t>를 이용한 공고등록</a:t>
              </a:r>
              <a:endPara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26" name="직사각형 7">
              <a:extLst>
                <a:ext uri="{FF2B5EF4-FFF2-40B4-BE49-F238E27FC236}">
                  <a16:creationId xmlns:a16="http://schemas.microsoft.com/office/drawing/2014/main" id="{73BD13A5-E035-4FA0-BB46-7D1F650DCCAF}"/>
                </a:ext>
              </a:extLst>
            </p:cNvPr>
            <p:cNvSpPr/>
            <p:nvPr/>
          </p:nvSpPr>
          <p:spPr>
            <a:xfrm>
              <a:off x="6608895" y="1850102"/>
              <a:ext cx="3075461" cy="493405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dirty="0">
                  <a:solidFill>
                    <a:srgbClr val="000000"/>
                  </a:solidFill>
                  <a:latin typeface="맑은 고딕"/>
                  <a:ea typeface="맑은 고딕" pitchFamily="34"/>
                </a:rPr>
                <a:t>API</a:t>
              </a:r>
              <a:r>
                <a:rPr lang="ko-KR" altLang="en-US" dirty="0">
                  <a:solidFill>
                    <a:srgbClr val="000000"/>
                  </a:solidFill>
                  <a:latin typeface="맑은 고딕"/>
                  <a:ea typeface="맑은 고딕" pitchFamily="34"/>
                </a:rPr>
                <a:t>를 통해서 주소입력</a:t>
              </a:r>
              <a:endPara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F8B4D78E-10BF-4BF7-8F43-1203DA1463FA}"/>
                </a:ext>
              </a:extLst>
            </p:cNvPr>
            <p:cNvSpPr/>
            <p:nvPr/>
          </p:nvSpPr>
          <p:spPr>
            <a:xfrm>
              <a:off x="6608895" y="2467271"/>
              <a:ext cx="3075460" cy="503241"/>
            </a:xfrm>
            <a:prstGeom prst="rect">
              <a:avLst/>
            </a:prstGeom>
            <a:solidFill>
              <a:srgbClr val="FFFFFF"/>
            </a:solidFill>
            <a:ln w="25402">
              <a:solidFill>
                <a:srgbClr val="FFEE96"/>
              </a:solidFill>
              <a:prstDash val="solid"/>
            </a:ln>
          </p:spPr>
          <p:txBody>
            <a:bodyPr vert="horz" wrap="square" lIns="91440" tIns="45720" rIns="91440" bIns="45720" anchor="ctr" anchorCtr="0" compatLnSpc="1"/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dirty="0" err="1">
                  <a:solidFill>
                    <a:srgbClr val="000000"/>
                  </a:solidFill>
                  <a:latin typeface="맑은 고딕"/>
                  <a:ea typeface="맑은 고딕" pitchFamily="34"/>
                </a:rPr>
                <a:t>Summernote</a:t>
              </a:r>
              <a:r>
                <a:rPr lang="ko-KR" altLang="en-US" dirty="0">
                  <a:solidFill>
                    <a:srgbClr val="000000"/>
                  </a:solidFill>
                  <a:latin typeface="맑은 고딕"/>
                  <a:ea typeface="맑은 고딕" pitchFamily="34"/>
                </a:rPr>
                <a:t> 지원</a:t>
              </a:r>
              <a:endPara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8716D2D-4F76-4E43-B772-1B0037342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-313" r="30732" b="25017"/>
          <a:stretch/>
        </p:blipFill>
        <p:spPr>
          <a:xfrm>
            <a:off x="1379169" y="1114230"/>
            <a:ext cx="5677630" cy="5258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0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채용공고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등록페이지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661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82968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7566158" y="2528264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/>
              <a:t>해당기업의 정보출력</a:t>
            </a:r>
            <a:endParaRPr lang="en-US" altLang="ko-KR" dirty="0"/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7566158" y="3163798"/>
            <a:ext cx="3075461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/>
              <a:t>공고등록 기업의 로고 출력</a:t>
            </a:r>
            <a:endParaRPr lang="en-US" altLang="ko-KR" dirty="0"/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F8B4D78E-10BF-4BF7-8F43-1203DA1463FA}"/>
              </a:ext>
            </a:extLst>
          </p:cNvPr>
          <p:cNvSpPr/>
          <p:nvPr/>
        </p:nvSpPr>
        <p:spPr>
          <a:xfrm>
            <a:off x="7566158" y="3780967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/>
              <a:t>구인정보 출력</a:t>
            </a:r>
            <a:endParaRPr lang="en-US" altLang="ko-KR" dirty="0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8363448-C5BC-494F-9433-7C205DEB70F1}"/>
              </a:ext>
            </a:extLst>
          </p:cNvPr>
          <p:cNvSpPr/>
          <p:nvPr/>
        </p:nvSpPr>
        <p:spPr>
          <a:xfrm>
            <a:off x="7566158" y="4407972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/>
              <a:t>기업의 </a:t>
            </a:r>
            <a:r>
              <a:rPr lang="ko-KR" altLang="en-US"/>
              <a:t>정보 출력</a:t>
            </a:r>
            <a:endParaRPr lang="en-US" altLang="ko-KR" dirty="0"/>
          </a:p>
        </p:txBody>
      </p:sp>
      <p:pic>
        <p:nvPicPr>
          <p:cNvPr id="18" name="그림 17" descr="채공공고 페이지&#10;">
            <a:extLst>
              <a:ext uri="{FF2B5EF4-FFF2-40B4-BE49-F238E27FC236}">
                <a16:creationId xmlns:a16="http://schemas.microsoft.com/office/drawing/2014/main" id="{D880E8E2-5D39-4B9C-9031-EFDF71A12A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30" r="23047" b="25080"/>
          <a:stretch/>
        </p:blipFill>
        <p:spPr>
          <a:xfrm>
            <a:off x="1725039" y="1133932"/>
            <a:ext cx="4937963" cy="519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0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채용 공고 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3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82968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7914502" y="2528264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기업의 상세정보 출력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7914502" y="3163798"/>
            <a:ext cx="3075461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공고등록 기업의 로고 출력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F8B4D78E-10BF-4BF7-8F43-1203DA1463FA}"/>
              </a:ext>
            </a:extLst>
          </p:cNvPr>
          <p:cNvSpPr/>
          <p:nvPr/>
        </p:nvSpPr>
        <p:spPr>
          <a:xfrm>
            <a:off x="7914502" y="3780967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기업정보 수정페이지 연결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2CEC84-3A40-4B2F-AA5A-99A0F548C2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16" y="1104757"/>
            <a:ext cx="6273553" cy="510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5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기업 소개 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65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-3089487" y="-3720777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83E3FF3-5C16-46BB-81BE-397828E07616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2BE71EB-6318-45C5-9497-BFB3D6B28EE0}"/>
              </a:ext>
            </a:extLst>
          </p:cNvPr>
          <p:cNvSpPr/>
          <p:nvPr/>
        </p:nvSpPr>
        <p:spPr>
          <a:xfrm>
            <a:off x="5350634" y="1582968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CDBADDBC-F673-4164-9419-0DFADD71066C}"/>
              </a:ext>
            </a:extLst>
          </p:cNvPr>
          <p:cNvSpPr/>
          <p:nvPr/>
        </p:nvSpPr>
        <p:spPr>
          <a:xfrm>
            <a:off x="7914502" y="2528264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기업로고 출력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73BD13A5-E035-4FA0-BB46-7D1F650DCCAF}"/>
              </a:ext>
            </a:extLst>
          </p:cNvPr>
          <p:cNvSpPr/>
          <p:nvPr/>
        </p:nvSpPr>
        <p:spPr>
          <a:xfrm>
            <a:off x="7914502" y="3163798"/>
            <a:ext cx="3075461" cy="493405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Ajax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를 통한 정보 수정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F8B4D78E-10BF-4BF7-8F43-1203DA1463FA}"/>
              </a:ext>
            </a:extLst>
          </p:cNvPr>
          <p:cNvSpPr/>
          <p:nvPr/>
        </p:nvSpPr>
        <p:spPr>
          <a:xfrm>
            <a:off x="7914502" y="3780967"/>
            <a:ext cx="3075460" cy="50324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필요정보 입출력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EE35042-6396-4B7E-A803-BB31E134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84" y="1179539"/>
            <a:ext cx="5759451" cy="5188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기업정보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수정페이지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901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8456716" y="2894607"/>
            <a:ext cx="3129645" cy="546929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 </a:t>
            </a:r>
            <a:r>
              <a:rPr lang="ko-KR" altLang="en-US" dirty="0" err="1"/>
              <a:t>로그인시</a:t>
            </a:r>
            <a:r>
              <a:rPr lang="ko-KR" altLang="en-US" dirty="0"/>
              <a:t> 글쓰기 작성가능</a:t>
            </a:r>
            <a:endParaRPr lang="en-US" dirty="0"/>
          </a:p>
        </p:txBody>
      </p:sp>
      <p:sp>
        <p:nvSpPr>
          <p:cNvPr id="22" name="직사각형 7"/>
          <p:cNvSpPr/>
          <p:nvPr/>
        </p:nvSpPr>
        <p:spPr>
          <a:xfrm>
            <a:off x="8454109" y="4274396"/>
            <a:ext cx="2194642" cy="546929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/>
              <a:t>Customer list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24" name="직사각형 7"/>
          <p:cNvSpPr/>
          <p:nvPr/>
        </p:nvSpPr>
        <p:spPr>
          <a:xfrm>
            <a:off x="8456716" y="3589118"/>
            <a:ext cx="3624363" cy="546929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 </a:t>
            </a:r>
            <a:r>
              <a:rPr lang="ko-KR" altLang="en-US" dirty="0"/>
              <a:t>슬라이더 사용하여 이미지 출력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7" y="1094503"/>
            <a:ext cx="3953028" cy="3392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00" y="2884606"/>
            <a:ext cx="3979670" cy="3655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5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고객센터 리스트 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332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50394" y="-2414198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44326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6765245" y="2329354"/>
            <a:ext cx="4703504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글쓰기버튼 </a:t>
            </a:r>
            <a:r>
              <a:rPr lang="ko-KR" altLang="en-US" dirty="0" err="1">
                <a:solidFill>
                  <a:srgbClr val="000000"/>
                </a:solidFill>
                <a:latin typeface="맑은 고딕"/>
                <a:ea typeface="맑은 고딕" pitchFamily="34"/>
              </a:rPr>
              <a:t>클릭시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 리스트페이지로 이동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1121808" y="1405495"/>
            <a:ext cx="4223194" cy="420747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1. </a:t>
            </a:r>
            <a:r>
              <a:rPr lang="ko-KR" altLang="en-US" dirty="0" err="1">
                <a:solidFill>
                  <a:srgbClr val="000000"/>
                </a:solidFill>
                <a:latin typeface="맑은 고딕"/>
                <a:ea typeface="맑은 고딕" pitchFamily="34"/>
              </a:rPr>
              <a:t>썸머노트기능을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 이용한 글쓰기 등록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BCD573-BF4A-4B1D-87C2-407348A3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70" y="2090955"/>
            <a:ext cx="5104404" cy="3537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323D47C-002B-42A6-8A84-CBC4C4358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45" y="3002346"/>
            <a:ext cx="4203510" cy="3444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6769719" y="1752724"/>
            <a:ext cx="4799362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게시판 글쓰기로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customer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디테일 구현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1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2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고객센터 글쓰기 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674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3065" y="157865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916703" y="1145430"/>
            <a:ext cx="3100125" cy="459326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1.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수정 버튼 클릭 시 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6865874" y="1143772"/>
            <a:ext cx="2756178" cy="527677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2. update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페이지로 이동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8341DC5-40E7-4AC1-8817-A175E612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3" y="1917641"/>
            <a:ext cx="5693660" cy="4363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AEC02C7-3D2A-4B84-86DA-543D9FC9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75" y="1917641"/>
            <a:ext cx="4602226" cy="4404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2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고객센터 수정 페이지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796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77760" y="1727995"/>
            <a:ext cx="659913" cy="5999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1280466" y="2632029"/>
            <a:ext cx="98544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소개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711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969395" y="1290626"/>
            <a:ext cx="2599198" cy="452059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수정등록 내용 확인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6130147" y="1294701"/>
            <a:ext cx="3870651" cy="447306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삭제 버튼 기능 구현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38C3E-05ED-40DB-A0C1-B476B3CF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79" y="2052632"/>
            <a:ext cx="4807392" cy="3882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C34DAD-279A-4834-B49D-7853D2B3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2" y="2038774"/>
            <a:ext cx="5448420" cy="4207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2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고객센터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수정기능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616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7326084" y="3240420"/>
            <a:ext cx="3574473" cy="48207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6. </a:t>
            </a:r>
            <a:r>
              <a:rPr lang="ko-KR" altLang="en-US" dirty="0" err="1">
                <a:solidFill>
                  <a:srgbClr val="000000"/>
                </a:solidFill>
                <a:latin typeface="맑은 고딕"/>
                <a:ea typeface="맑은 고딕" pitchFamily="34"/>
              </a:rPr>
              <a:t>삭제후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 리스트 페이지로 이동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7341958" y="2613780"/>
            <a:ext cx="2756178" cy="477002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5.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삭제하기 버튼 </a:t>
            </a:r>
            <a:r>
              <a:rPr lang="ko-KR" altLang="en-US" dirty="0" err="1">
                <a:solidFill>
                  <a:srgbClr val="000000"/>
                </a:solidFill>
                <a:latin typeface="맑은 고딕"/>
                <a:ea typeface="맑은 고딕" pitchFamily="34"/>
              </a:rPr>
              <a:t>누를시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6CC5FA-F3E0-42B8-8C56-E4554740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27" y="1170755"/>
            <a:ext cx="5495743" cy="5284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고객센터 </a:t>
            </a:r>
            <a:r>
              <a:rPr lang="ko-KR" altLang="en-US" b="1" dirty="0" err="1" smtClean="0">
                <a:solidFill>
                  <a:srgbClr val="FFFFFF"/>
                </a:solidFill>
                <a:latin typeface="맑은 고딕"/>
                <a:ea typeface="맑은 고딕" pitchFamily="34"/>
              </a:rPr>
              <a:t>삭제기능</a:t>
            </a:r>
            <a:endParaRPr lang="ko-KR" altLang="en-US" b="1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849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1280466" y="2632029"/>
            <a:ext cx="98544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사용자 시나리오</a:t>
            </a:r>
            <a:endParaRPr lang="en-US" altLang="ko-KR" sz="7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en-US" altLang="ko-KR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개인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ECD657DE-2AF5-4627-9871-33A1F78B9166}"/>
              </a:ext>
            </a:extLst>
          </p:cNvPr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E6FC9241-CF9B-4C37-A21F-AF4058FA6E16}"/>
              </a:ext>
            </a:extLst>
          </p:cNvPr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평행 사변형 29">
            <a:extLst>
              <a:ext uri="{FF2B5EF4-FFF2-40B4-BE49-F238E27FC236}">
                <a16:creationId xmlns:a16="http://schemas.microsoft.com/office/drawing/2014/main" id="{BB52B5AC-17B5-4E1D-AF73-82A384D101D5}"/>
              </a:ext>
            </a:extLst>
          </p:cNvPr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 dirty="0">
              <a:solidFill>
                <a:schemeClr val="bg1"/>
              </a:solidFill>
              <a:latin typeface="Arial"/>
              <a:ea typeface="맑은 고딕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186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1E01D2-0DBD-7B1F-B34E-5A07EF459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0" y="2250622"/>
            <a:ext cx="2381721" cy="3320451"/>
          </a:xfrm>
          <a:prstGeom prst="rect">
            <a:avLst/>
          </a:prstGeom>
        </p:spPr>
      </p:pic>
      <p:sp>
        <p:nvSpPr>
          <p:cNvPr id="34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365258" y="1625148"/>
            <a:ext cx="1342847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Main page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2270FA-D9C4-6A6E-9438-EB81E2CE4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23" y="2250623"/>
            <a:ext cx="2438407" cy="3321000"/>
          </a:xfrm>
          <a:prstGeom prst="rect">
            <a:avLst/>
          </a:prstGeom>
        </p:spPr>
      </p:pic>
      <p:sp>
        <p:nvSpPr>
          <p:cNvPr id="15" name="직사각형 7">
            <a:extLst>
              <a:ext uri="{FF2B5EF4-FFF2-40B4-BE49-F238E27FC236}">
                <a16:creationId xmlns:a16="http://schemas.microsoft.com/office/drawing/2014/main" id="{18D304A8-8E59-FA97-8504-2A0F8316A78A}"/>
              </a:ext>
            </a:extLst>
          </p:cNvPr>
          <p:cNvSpPr/>
          <p:nvPr/>
        </p:nvSpPr>
        <p:spPr>
          <a:xfrm>
            <a:off x="3199531" y="1604282"/>
            <a:ext cx="1342847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회원가입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E833B6E-C5E3-38C9-B410-31692A2E7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22" y="2265838"/>
            <a:ext cx="2900462" cy="2168509"/>
          </a:xfrm>
          <a:prstGeom prst="rect">
            <a:avLst/>
          </a:prstGeom>
        </p:spPr>
      </p:pic>
      <p:sp>
        <p:nvSpPr>
          <p:cNvPr id="25" name="직사각형 7">
            <a:extLst>
              <a:ext uri="{FF2B5EF4-FFF2-40B4-BE49-F238E27FC236}">
                <a16:creationId xmlns:a16="http://schemas.microsoft.com/office/drawing/2014/main" id="{90A9C826-9D4E-EB65-D10B-5DA5E4D11AB9}"/>
              </a:ext>
            </a:extLst>
          </p:cNvPr>
          <p:cNvSpPr/>
          <p:nvPr/>
        </p:nvSpPr>
        <p:spPr>
          <a:xfrm>
            <a:off x="5464212" y="1612464"/>
            <a:ext cx="1342847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로그인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개인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1.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로그인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36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8608212" y="1616990"/>
            <a:ext cx="1342847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7366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5" grpId="0" animBg="1"/>
      <p:bldP spid="2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4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987096" y="1516581"/>
            <a:ext cx="3040476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1.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개인정보 페이지로 이동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8D304A8-8E59-FA97-8504-2A0F8316A78A}"/>
              </a:ext>
            </a:extLst>
          </p:cNvPr>
          <p:cNvSpPr/>
          <p:nvPr/>
        </p:nvSpPr>
        <p:spPr>
          <a:xfrm>
            <a:off x="5515657" y="1546968"/>
            <a:ext cx="3329029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2.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개인정보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수정페이지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이동 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개인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2.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개인정보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0" y="2186086"/>
            <a:ext cx="4415015" cy="3318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72" y="2186086"/>
            <a:ext cx="5781218" cy="3318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29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710786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725067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726659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728251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648423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720313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4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1216891" y="965809"/>
            <a:ext cx="3040476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3.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개인정보수정 가능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8D304A8-8E59-FA97-8504-2A0F8316A78A}"/>
              </a:ext>
            </a:extLst>
          </p:cNvPr>
          <p:cNvSpPr/>
          <p:nvPr/>
        </p:nvSpPr>
        <p:spPr>
          <a:xfrm>
            <a:off x="1175940" y="3662366"/>
            <a:ext cx="3329029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4.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개인정보 수정 완료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5" name="직사각형 7">
            <a:extLst>
              <a:ext uri="{FF2B5EF4-FFF2-40B4-BE49-F238E27FC236}">
                <a16:creationId xmlns:a16="http://schemas.microsoft.com/office/drawing/2014/main" id="{90A9C826-9D4E-EB65-D10B-5DA5E4D11AB9}"/>
              </a:ext>
            </a:extLst>
          </p:cNvPr>
          <p:cNvSpPr/>
          <p:nvPr/>
        </p:nvSpPr>
        <p:spPr>
          <a:xfrm>
            <a:off x="5397842" y="1608606"/>
            <a:ext cx="2654777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5.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추가 개인상세정보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사용자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2.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개인정보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66" y="1612636"/>
            <a:ext cx="3773706" cy="1861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65" y="4277553"/>
            <a:ext cx="3773706" cy="2323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588" y="2302078"/>
            <a:ext cx="5395071" cy="3613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848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5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4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4355910" y="1085466"/>
            <a:ext cx="3040476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6.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개인정보 수정 확인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사용자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2.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개인정보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57" y="1830424"/>
            <a:ext cx="5431182" cy="4253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97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4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256002" y="1085466"/>
            <a:ext cx="3040476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1.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개인정보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사용자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3.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이력서 등록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2" y="1705763"/>
            <a:ext cx="4121359" cy="30513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128" y="3507870"/>
            <a:ext cx="4265464" cy="2932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049" y="1869326"/>
            <a:ext cx="4056513" cy="3123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4068527" y="2848001"/>
            <a:ext cx="3040476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2.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이력서 등록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7345608" y="1170613"/>
            <a:ext cx="3040476" cy="483618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3.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이력서 수정 등록</a:t>
            </a:r>
            <a:endParaRPr lang="en-US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25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사용자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3.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이력서 수정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16" y="1127819"/>
            <a:ext cx="3926269" cy="2890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501" y="3308092"/>
            <a:ext cx="3964535" cy="2985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045" y="1341121"/>
            <a:ext cx="4265465" cy="2932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3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사용자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3.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이력서 삭제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2" y="1165983"/>
            <a:ext cx="4735886" cy="296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93" y="2104792"/>
            <a:ext cx="4724400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393" y="4017297"/>
            <a:ext cx="5634806" cy="2079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45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2"/>
          <p:cNvSpPr/>
          <p:nvPr/>
        </p:nvSpPr>
        <p:spPr>
          <a:xfrm>
            <a:off x="10533325" y="460159"/>
            <a:ext cx="1407660" cy="8785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Rectangle 35"/>
          <p:cNvSpPr/>
          <p:nvPr/>
        </p:nvSpPr>
        <p:spPr>
          <a:xfrm>
            <a:off x="185739" y="333373"/>
            <a:ext cx="11820522" cy="54452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000000"/>
              </a:solidFill>
              <a:highlight>
                <a:srgbClr val="FFEE96"/>
              </a:highlight>
              <a:latin typeface="맑은 고딕"/>
              <a:ea typeface="맑은 고딕" pitchFamily="34"/>
            </a:endParaRPr>
          </a:p>
        </p:txBody>
      </p:sp>
      <p:sp>
        <p:nvSpPr>
          <p:cNvPr id="10" name="AutoShape 52"/>
          <p:cNvSpPr/>
          <p:nvPr/>
        </p:nvSpPr>
        <p:spPr>
          <a:xfrm>
            <a:off x="185739" y="408746"/>
            <a:ext cx="5740827" cy="463688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프로젝트 소개</a:t>
            </a:r>
            <a:endParaRPr lang="en-US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F782FA-0AC7-5B94-4ECA-39CB8DB350A7}"/>
              </a:ext>
            </a:extLst>
          </p:cNvPr>
          <p:cNvSpPr/>
          <p:nvPr/>
        </p:nvSpPr>
        <p:spPr>
          <a:xfrm>
            <a:off x="2132295" y="1844096"/>
            <a:ext cx="7927410" cy="4426178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2EB9E-7168-2950-45AA-9AB94DDCB169}"/>
              </a:ext>
            </a:extLst>
          </p:cNvPr>
          <p:cNvSpPr txBox="1"/>
          <p:nvPr/>
        </p:nvSpPr>
        <p:spPr>
          <a:xfrm>
            <a:off x="3307188" y="4566161"/>
            <a:ext cx="5083443" cy="1225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개인 스택으로</a:t>
            </a:r>
            <a:r>
              <a:rPr lang="en-US" altLang="ko-KR" sz="2000" dirty="0"/>
              <a:t> </a:t>
            </a:r>
            <a:r>
              <a:rPr lang="ko-KR" altLang="en-US" sz="2000" dirty="0"/>
              <a:t>관련 기업 매칭 서비스 제공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디테일한 기능 선택 가능</a:t>
            </a:r>
            <a:endParaRPr lang="en-US" altLang="ko-KR" sz="2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D65831-1B07-19B3-8846-3BE1EEAB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09" y="2264029"/>
            <a:ext cx="3527781" cy="10912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DBBCD8-17A4-9BF1-5A4F-DE9AC420FB61}"/>
              </a:ext>
            </a:extLst>
          </p:cNvPr>
          <p:cNvSpPr txBox="1"/>
          <p:nvPr/>
        </p:nvSpPr>
        <p:spPr>
          <a:xfrm>
            <a:off x="4423106" y="3678227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구인 구직 사이트</a:t>
            </a:r>
          </a:p>
        </p:txBody>
      </p:sp>
    </p:spTree>
    <p:extLst>
      <p:ext uri="{BB962C8B-B14F-4D97-AF65-F5344CB8AC3E}">
        <p14:creationId xmlns:p14="http://schemas.microsoft.com/office/powerpoint/2010/main" val="3056409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83983" y="1560010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8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5510063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사용자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4.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좋아요 및 지원하기 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4065231"/>
            <a:ext cx="6557239" cy="2210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4" y="1321920"/>
            <a:ext cx="6606914" cy="2353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773" y="2266130"/>
            <a:ext cx="4920523" cy="241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962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1280466" y="2632029"/>
            <a:ext cx="98544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사용자 시나리오</a:t>
            </a:r>
            <a:endParaRPr lang="en-US" altLang="ko-KR" sz="7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en-US" altLang="ko-KR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- </a:t>
            </a:r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기업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ECD657DE-2AF5-4627-9871-33A1F78B9166}"/>
              </a:ext>
            </a:extLst>
          </p:cNvPr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E6FC9241-CF9B-4C37-A21F-AF4058FA6E16}"/>
              </a:ext>
            </a:extLst>
          </p:cNvPr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평행 사변형 29">
            <a:extLst>
              <a:ext uri="{FF2B5EF4-FFF2-40B4-BE49-F238E27FC236}">
                <a16:creationId xmlns:a16="http://schemas.microsoft.com/office/drawing/2014/main" id="{BB52B5AC-17B5-4E1D-AF73-82A384D101D5}"/>
              </a:ext>
            </a:extLst>
          </p:cNvPr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 dirty="0">
              <a:solidFill>
                <a:schemeClr val="bg1"/>
              </a:solidFill>
              <a:latin typeface="Arial"/>
              <a:ea typeface="맑은 고딕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60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8D304A8-8E59-FA97-8504-2A0F8316A78A}"/>
              </a:ext>
            </a:extLst>
          </p:cNvPr>
          <p:cNvSpPr/>
          <p:nvPr/>
        </p:nvSpPr>
        <p:spPr>
          <a:xfrm>
            <a:off x="7476581" y="3161398"/>
            <a:ext cx="4098398" cy="51671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3.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메인페이지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상단에 방금 등록한 공고가 뜸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기업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공고 등록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 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256496" y="1062006"/>
            <a:ext cx="3639785" cy="51671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1.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메인페이지의 하단 공고등록하기 버튼 클릭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57" y="1774723"/>
            <a:ext cx="3561062" cy="2072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50" y="3814519"/>
            <a:ext cx="4041166" cy="2482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4123613" y="1748125"/>
            <a:ext cx="3143795" cy="51671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2.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공고 페이지 작성 후 등록하기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043" y="2416248"/>
            <a:ext cx="3067479" cy="3493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648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78916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기업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공고 수정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 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728445" y="1075661"/>
            <a:ext cx="3471667" cy="469737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1.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기업 상세페이지 수정하기 버튼 클릭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4595562" y="991845"/>
            <a:ext cx="3143795" cy="51671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2.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상세페이지 수정하기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3" y="1765893"/>
            <a:ext cx="3442059" cy="2632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562" y="1765893"/>
            <a:ext cx="4039990" cy="4584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87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78916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기업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공고 삭제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 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6106462" y="1239911"/>
            <a:ext cx="3471667" cy="469737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1.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기업 상세페이지 수정하기 버튼 클릭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6121156" y="4095712"/>
            <a:ext cx="3143795" cy="51671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2.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상세페이지 수정하기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22" y="1041585"/>
            <a:ext cx="5022351" cy="2631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23" y="3928564"/>
            <a:ext cx="5022350" cy="2599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95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78916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6" y="308396"/>
            <a:ext cx="5716540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기업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지원자리스트 합격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/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불합격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528235" y="1045577"/>
            <a:ext cx="3720686" cy="512647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 1.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지원자 이력서 리스트 클릭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2" y="1746612"/>
            <a:ext cx="3707518" cy="2395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7509773" y="1027465"/>
            <a:ext cx="3788797" cy="512647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3.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이력서 합격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불합격 통보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3984820" y="3115950"/>
            <a:ext cx="3699294" cy="56391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2.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기업이 지원자 리스트에서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이력서보기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73" y="3911579"/>
            <a:ext cx="3716641" cy="2683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455" y="1814263"/>
            <a:ext cx="4120142" cy="286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54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78916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9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6" y="308396"/>
            <a:ext cx="5716540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기업 시나리오 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– 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지원자리스트 합격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/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불합격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22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548534" y="1162637"/>
            <a:ext cx="3236309" cy="437892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4.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합격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/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불합격 통보 메일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4673304" y="2577220"/>
            <a:ext cx="3159860" cy="48168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5.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합격여부메일 발송 확인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F8A8BF03-637B-4573-BBBD-19AF1E23C068}"/>
              </a:ext>
            </a:extLst>
          </p:cNvPr>
          <p:cNvSpPr/>
          <p:nvPr/>
        </p:nvSpPr>
        <p:spPr>
          <a:xfrm>
            <a:off x="5484956" y="3905511"/>
            <a:ext cx="2930665" cy="481681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4.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  <a:ea typeface="맑은 고딕" pitchFamily="34"/>
              </a:rPr>
              <a:t>합격 이메일 전송</a:t>
            </a:r>
            <a:endParaRPr lang="en-US" sz="1200" b="1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04" y="3243405"/>
            <a:ext cx="5813547" cy="2937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9" y="1748117"/>
            <a:ext cx="3693063" cy="2092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72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21" grpId="0" animBg="1"/>
    </p:bld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정육면체 3"/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0466" y="2632029"/>
            <a:ext cx="9854499" cy="11855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7200" b="1" mc:Ignorable="hp" hp:hslEmbossed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/>
                <a:ea typeface="카페24 써라운드"/>
                <a:cs typeface="카페24 써라운드"/>
              </a:rPr>
              <a:t>특이기술소개</a:t>
            </a:r>
            <a:endParaRPr xmlns:mc="http://schemas.openxmlformats.org/markup-compatibility/2006" xmlns:hp="http://schemas.haansoft.com/office/presentation/8.0" lang="ko-KR" altLang="en-US" sz="7200" b="1" mc:Ignorable="hp" hp:hslEmbossed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/>
              <a:ea typeface="카페24 써라운드"/>
              <a:cs typeface="카페24 써라운드"/>
            </a:endParaRPr>
          </a:p>
        </p:txBody>
      </p:sp>
      <p:sp>
        <p:nvSpPr>
          <p:cNvPr id="16" name="평행 사변형 2"/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7" name="Rectangle 35"/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" name="평행 사변형 29"/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8005475" y="2091263"/>
            <a:ext cx="3452727" cy="53195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@Slf4j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 어노테이션 이용</a:t>
            </a:r>
            <a:endParaRPr lang="ko-KR" alt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8005475" y="2767363"/>
            <a:ext cx="3452727" cy="53195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@Async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 어노테이션 이용</a:t>
            </a:r>
            <a:endParaRPr lang="ko-KR" alt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5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7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평행 사변형 29"/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>
                <a:solidFill>
                  <a:srgbClr val="ffffff"/>
                </a:solidFill>
                <a:ea typeface="맑은 고딕"/>
              </a:rPr>
              <a:t>특이기술소개</a:t>
            </a:r>
            <a:endParaRPr lang="ko-KR" altLang="en-US" b="1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268" y="1265348"/>
            <a:ext cx="6532462" cy="4934035"/>
          </a:xfrm>
          <a:prstGeom prst="rect">
            <a:avLst/>
          </a:prstGeom>
        </p:spPr>
      </p:pic>
      <p:sp>
        <p:nvSpPr>
          <p:cNvPr id="31" name="직사각형 7"/>
          <p:cNvSpPr/>
          <p:nvPr/>
        </p:nvSpPr>
        <p:spPr>
          <a:xfrm>
            <a:off x="7600662" y="3515075"/>
            <a:ext cx="4115011" cy="53195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JavaMailSender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를 이용한 이메일 전송</a:t>
            </a:r>
            <a:endParaRPr lang="ko-KR" alt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1" animBg="1"/>
      <p:bldP spid="31" grpId="2" animBg="1"/>
    </p:bld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5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7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평행 사변형 29"/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>
                <a:solidFill>
                  <a:srgbClr val="ffffff"/>
                </a:solidFill>
                <a:ea typeface="맑은 고딕"/>
              </a:rPr>
              <a:t>특이기술소개</a:t>
            </a:r>
            <a:endParaRPr lang="ko-KR" altLang="en-US" b="1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9950" y="1473200"/>
            <a:ext cx="10452099" cy="391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2"/>
          <p:cNvSpPr/>
          <p:nvPr/>
        </p:nvSpPr>
        <p:spPr>
          <a:xfrm>
            <a:off x="10533325" y="460159"/>
            <a:ext cx="1407660" cy="8785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Rectangle 35"/>
          <p:cNvSpPr/>
          <p:nvPr/>
        </p:nvSpPr>
        <p:spPr>
          <a:xfrm>
            <a:off x="185739" y="333373"/>
            <a:ext cx="11820522" cy="54452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000000"/>
              </a:solidFill>
              <a:highlight>
                <a:srgbClr val="FFEE96"/>
              </a:highlight>
              <a:latin typeface="맑은 고딕"/>
              <a:ea typeface="맑은 고딕" pitchFamily="34"/>
            </a:endParaRPr>
          </a:p>
        </p:txBody>
      </p:sp>
      <p:sp>
        <p:nvSpPr>
          <p:cNvPr id="10" name="AutoShape 52"/>
          <p:cNvSpPr/>
          <p:nvPr/>
        </p:nvSpPr>
        <p:spPr>
          <a:xfrm>
            <a:off x="185739" y="408746"/>
            <a:ext cx="5740827" cy="463688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프로젝트 목표</a:t>
            </a:r>
            <a:endParaRPr lang="en-US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F782FA-0AC7-5B94-4ECA-39CB8DB350A7}"/>
              </a:ext>
            </a:extLst>
          </p:cNvPr>
          <p:cNvSpPr/>
          <p:nvPr/>
        </p:nvSpPr>
        <p:spPr>
          <a:xfrm>
            <a:off x="2104863" y="1163805"/>
            <a:ext cx="7927410" cy="5171541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2EB9E-7168-2950-45AA-9AB94DDCB169}"/>
              </a:ext>
            </a:extLst>
          </p:cNvPr>
          <p:cNvSpPr txBox="1"/>
          <p:nvPr/>
        </p:nvSpPr>
        <p:spPr>
          <a:xfrm>
            <a:off x="2606214" y="1277713"/>
            <a:ext cx="6967870" cy="4918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객체 지향 프로그래밍 </a:t>
            </a:r>
            <a:r>
              <a:rPr lang="en-US" altLang="ko-KR" sz="2000" dirty="0"/>
              <a:t>(JAVA) </a:t>
            </a:r>
            <a:r>
              <a:rPr lang="ko-KR" altLang="en-US" sz="2000" dirty="0"/>
              <a:t>개념 잡기 </a:t>
            </a:r>
            <a:r>
              <a:rPr lang="en-US" altLang="ko-KR" sz="2000" dirty="0"/>
              <a:t>(</a:t>
            </a:r>
            <a:r>
              <a:rPr lang="ko-KR" altLang="en-US" sz="2000" dirty="0"/>
              <a:t>추상화</a:t>
            </a:r>
            <a:r>
              <a:rPr lang="en-US" altLang="ko-KR" sz="2000" dirty="0"/>
              <a:t>, </a:t>
            </a:r>
            <a:r>
              <a:rPr lang="ko-KR" altLang="en-US" sz="2000" dirty="0"/>
              <a:t>상속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CRUD, </a:t>
            </a:r>
            <a:r>
              <a:rPr lang="ko-KR" altLang="en-US" sz="2000" dirty="0"/>
              <a:t>트랜잭션</a:t>
            </a:r>
            <a:r>
              <a:rPr lang="en-US" altLang="ko-KR" sz="2000" dirty="0"/>
              <a:t>, MVC </a:t>
            </a:r>
            <a:r>
              <a:rPr lang="ko-KR" altLang="en-US" sz="2000" dirty="0"/>
              <a:t>패턴</a:t>
            </a:r>
            <a:r>
              <a:rPr lang="en-US" altLang="ko-KR" sz="2000" dirty="0"/>
              <a:t>, Ajax, </a:t>
            </a:r>
            <a:r>
              <a:rPr lang="ko-KR" altLang="en-US" sz="2000" dirty="0"/>
              <a:t>유효성 체크 개념 체크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서브쿼리</a:t>
            </a:r>
            <a:r>
              <a:rPr lang="en-US" altLang="ko-KR" sz="2000" dirty="0"/>
              <a:t>, </a:t>
            </a:r>
            <a:r>
              <a:rPr lang="ko-KR" altLang="en-US" sz="2000" dirty="0"/>
              <a:t>조인 </a:t>
            </a:r>
            <a:r>
              <a:rPr lang="ko-KR" altLang="en-US" sz="2000" dirty="0" err="1"/>
              <a:t>쿼리문</a:t>
            </a:r>
            <a:r>
              <a:rPr lang="ko-KR" altLang="en-US" sz="2000" dirty="0"/>
              <a:t> 이해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loC</a:t>
            </a:r>
            <a:r>
              <a:rPr lang="en-US" altLang="ko-KR" sz="2000" dirty="0"/>
              <a:t>, DI(</a:t>
            </a:r>
            <a:r>
              <a:rPr lang="ko-KR" altLang="en-US" sz="2000" dirty="0"/>
              <a:t>의존성 주입</a:t>
            </a:r>
            <a:r>
              <a:rPr lang="en-US" altLang="ko-KR" sz="2000" dirty="0"/>
              <a:t>) </a:t>
            </a:r>
            <a:r>
              <a:rPr lang="ko-KR" altLang="en-US" sz="2000" dirty="0"/>
              <a:t>이해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Session (Cookie) </a:t>
            </a:r>
            <a:r>
              <a:rPr lang="ko-KR" altLang="en-US" sz="2000" dirty="0"/>
              <a:t>이해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HTTP </a:t>
            </a:r>
            <a:r>
              <a:rPr lang="ko-KR" altLang="en-US" sz="2000" dirty="0"/>
              <a:t>통신 </a:t>
            </a:r>
            <a:r>
              <a:rPr lang="ko-KR" altLang="en-US" sz="2000" dirty="0" err="1"/>
              <a:t>메서트</a:t>
            </a:r>
            <a:r>
              <a:rPr lang="ko-KR" altLang="en-US" sz="2000" dirty="0"/>
              <a:t> 이해 </a:t>
            </a:r>
            <a:r>
              <a:rPr lang="en-US" altLang="ko-KR" sz="2000" dirty="0"/>
              <a:t>: GET, POST, DELETE, PUT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JSP </a:t>
            </a:r>
            <a:r>
              <a:rPr lang="ko-KR" altLang="en-US" sz="2000" dirty="0"/>
              <a:t>템플릿 엔진 이해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GIT</a:t>
            </a:r>
            <a:r>
              <a:rPr lang="ko-KR" altLang="en-US" sz="2000" dirty="0"/>
              <a:t> </a:t>
            </a:r>
            <a:r>
              <a:rPr lang="en-US" altLang="ko-KR" sz="2000" dirty="0"/>
              <a:t>HUB</a:t>
            </a:r>
            <a:r>
              <a:rPr lang="ko-KR" altLang="en-US" sz="2000" dirty="0"/>
              <a:t> 를 이용한 협업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82769880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5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7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평행 사변형 29"/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>
                <a:solidFill>
                  <a:srgbClr val="ffffff"/>
                </a:solidFill>
                <a:ea typeface="맑은 고딕"/>
              </a:rPr>
              <a:t>특이기술소개</a:t>
            </a:r>
            <a:endParaRPr lang="ko-KR" altLang="en-US" b="1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6625" y="1346199"/>
            <a:ext cx="7778750" cy="4165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정육면체 3"/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0466" y="2632029"/>
            <a:ext cx="9854499" cy="11855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7200" b="1" mc:Ignorable="hp" hp:hslEmbossed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/>
                <a:ea typeface="카페24 써라운드"/>
                <a:cs typeface="카페24 써라운드"/>
              </a:rPr>
              <a:t>브랜치전략</a:t>
            </a:r>
            <a:endParaRPr xmlns:mc="http://schemas.openxmlformats.org/markup-compatibility/2006" xmlns:hp="http://schemas.haansoft.com/office/presentation/8.0" lang="en-US" altLang="ko-KR" sz="7200" b="1" mc:Ignorable="hp" hp:hslEmbossed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/>
              <a:ea typeface="카페24 써라운드"/>
              <a:cs typeface="카페24 써라운드"/>
            </a:endParaRPr>
          </a:p>
        </p:txBody>
      </p:sp>
      <p:sp>
        <p:nvSpPr>
          <p:cNvPr id="16" name="평행 사변형 2"/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7" name="Rectangle 35"/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" name="평행 사변형 29"/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7"/>
          <p:cNvSpPr/>
          <p:nvPr/>
        </p:nvSpPr>
        <p:spPr>
          <a:xfrm>
            <a:off x="8005475" y="2091263"/>
            <a:ext cx="3452727" cy="53195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맑은 고딕"/>
                <a:ea typeface="맑은 고딕"/>
              </a:rPr>
              <a:t>Feature / + 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폴더명 </a:t>
            </a: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+ 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</a:rPr>
              <a:t>수행작업</a:t>
            </a: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7"/>
          <p:cNvSpPr/>
          <p:nvPr/>
        </p:nvSpPr>
        <p:spPr>
          <a:xfrm>
            <a:off x="8005476" y="3443463"/>
            <a:ext cx="3452727" cy="53195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맑은 고딕"/>
                <a:ea typeface="맑은 고딕"/>
              </a:rPr>
              <a:t>Commit -&gt; Branche push</a:t>
            </a: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7"/>
          <p:cNvSpPr/>
          <p:nvPr/>
        </p:nvSpPr>
        <p:spPr>
          <a:xfrm>
            <a:off x="8005475" y="2767363"/>
            <a:ext cx="3452727" cy="53195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맑은 고딕"/>
                <a:ea typeface="맑은 고딕"/>
              </a:rPr>
              <a:t>Dev -&gt; Branches</a:t>
            </a: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2" name="그림 11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813" y="1286721"/>
            <a:ext cx="3963065" cy="4728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2324" y="1570072"/>
            <a:ext cx="3054974" cy="4469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평행 사변형 2"/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6" name="Rectangle 35"/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7" name="정육면체 3"/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평행 사변형 29"/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>
                <a:solidFill>
                  <a:srgbClr val="ffffff"/>
                </a:solidFill>
                <a:ea typeface="맑은 고딕"/>
              </a:rPr>
              <a:t>브랜치전략</a:t>
            </a:r>
            <a:endParaRPr lang="en-US" altLang="ko-KR" b="1">
              <a:solidFill>
                <a:srgbClr val="ffffff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1" animBg="1"/>
      <p:bldP spid="24" grpId="2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1280466" y="2632029"/>
            <a:ext cx="98544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협업방식</a:t>
            </a:r>
            <a:endParaRPr lang="en-US" altLang="ko-KR" sz="7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노하우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ECD657DE-2AF5-4627-9871-33A1F78B9166}"/>
              </a:ext>
            </a:extLst>
          </p:cNvPr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E6FC9241-CF9B-4C37-A21F-AF4058FA6E16}"/>
              </a:ext>
            </a:extLst>
          </p:cNvPr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평행 사변형 29">
            <a:extLst>
              <a:ext uri="{FF2B5EF4-FFF2-40B4-BE49-F238E27FC236}">
                <a16:creationId xmlns:a16="http://schemas.microsoft.com/office/drawing/2014/main" id="{BB52B5AC-17B5-4E1D-AF73-82A384D101D5}"/>
              </a:ext>
            </a:extLst>
          </p:cNvPr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 dirty="0">
              <a:solidFill>
                <a:schemeClr val="bg1"/>
              </a:solidFill>
              <a:latin typeface="Arial"/>
              <a:ea typeface="맑은 고딕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72124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42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43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4847205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err="1" smtClean="0">
                <a:solidFill>
                  <a:srgbClr val="FFFFFF"/>
                </a:solidFill>
                <a:ea typeface="맑은 고딕"/>
              </a:rPr>
              <a:t>협업방식</a:t>
            </a: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 노하우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1988175" y="1462885"/>
            <a:ext cx="4759885" cy="547203"/>
            <a:chOff x="4181073" y="513851"/>
            <a:chExt cx="3933789" cy="547203"/>
          </a:xfrm>
        </p:grpSpPr>
        <p:sp>
          <p:nvSpPr>
            <p:cNvPr id="49" name="오각형 19"/>
            <p:cNvSpPr/>
            <p:nvPr/>
          </p:nvSpPr>
          <p:spPr>
            <a:xfrm>
              <a:off x="4316799" y="513851"/>
              <a:ext cx="3798063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181073" y="537834"/>
              <a:ext cx="328652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1. </a:t>
              </a:r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규칙을 정해라</a:t>
              </a:r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!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sp>
        <p:nvSpPr>
          <p:cNvPr id="60" name="오각형 19"/>
          <p:cNvSpPr/>
          <p:nvPr/>
        </p:nvSpPr>
        <p:spPr>
          <a:xfrm>
            <a:off x="2138152" y="2198707"/>
            <a:ext cx="4595656" cy="5163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gradFill>
            <a:gsLst>
              <a:gs pos="0">
                <a:srgbClr val="FFEE96">
                  <a:lumMod val="97000"/>
                </a:srgbClr>
              </a:gs>
              <a:gs pos="100000">
                <a:schemeClr val="bg1"/>
              </a:gs>
            </a:gsLst>
            <a:lin ang="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8F29BD-95B7-4040-B411-0601631C2E90}"/>
              </a:ext>
            </a:extLst>
          </p:cNvPr>
          <p:cNvSpPr/>
          <p:nvPr/>
        </p:nvSpPr>
        <p:spPr>
          <a:xfrm>
            <a:off x="2056138" y="2222690"/>
            <a:ext cx="39766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2</a:t>
            </a:r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팀원들과 소통</a:t>
            </a:r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</a:t>
            </a:r>
            <a:endParaRPr lang="en-US" altLang="ko-KR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62" name="오각형 19"/>
          <p:cNvSpPr/>
          <p:nvPr/>
        </p:nvSpPr>
        <p:spPr>
          <a:xfrm>
            <a:off x="2123453" y="2949057"/>
            <a:ext cx="4595656" cy="5163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gradFill>
            <a:gsLst>
              <a:gs pos="0">
                <a:srgbClr val="FFEE96">
                  <a:lumMod val="97000"/>
                </a:srgbClr>
              </a:gs>
              <a:gs pos="100000">
                <a:schemeClr val="bg1"/>
              </a:gs>
            </a:gsLst>
            <a:lin ang="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58F29BD-95B7-4040-B411-0601631C2E90}"/>
              </a:ext>
            </a:extLst>
          </p:cNvPr>
          <p:cNvSpPr/>
          <p:nvPr/>
        </p:nvSpPr>
        <p:spPr>
          <a:xfrm>
            <a:off x="1999597" y="2973040"/>
            <a:ext cx="44588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3. </a:t>
            </a:r>
            <a:r>
              <a: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꾸준한 </a:t>
            </a:r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commit</a:t>
            </a:r>
            <a:endParaRPr lang="en-US" altLang="ko-KR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64" name="오각형 19"/>
          <p:cNvSpPr/>
          <p:nvPr/>
        </p:nvSpPr>
        <p:spPr>
          <a:xfrm>
            <a:off x="2123453" y="3684879"/>
            <a:ext cx="4595656" cy="5163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gradFill>
            <a:gsLst>
              <a:gs pos="0">
                <a:srgbClr val="FFEE96">
                  <a:lumMod val="97000"/>
                </a:srgbClr>
              </a:gs>
              <a:gs pos="100000">
                <a:schemeClr val="bg1"/>
              </a:gs>
            </a:gsLst>
            <a:lin ang="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58F29BD-95B7-4040-B411-0601631C2E90}"/>
              </a:ext>
            </a:extLst>
          </p:cNvPr>
          <p:cNvSpPr/>
          <p:nvPr/>
        </p:nvSpPr>
        <p:spPr>
          <a:xfrm>
            <a:off x="2041439" y="3708862"/>
            <a:ext cx="39766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4. </a:t>
            </a:r>
            <a:r>
              <a: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규칙적인 회의</a:t>
            </a:r>
            <a:endParaRPr lang="en-US" altLang="ko-KR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3FA4BDD-25CE-4282-B37E-2FC6F5F7E4B5}"/>
              </a:ext>
            </a:extLst>
          </p:cNvPr>
          <p:cNvGrpSpPr/>
          <p:nvPr/>
        </p:nvGrpSpPr>
        <p:grpSpPr>
          <a:xfrm>
            <a:off x="6068641" y="3346311"/>
            <a:ext cx="4759885" cy="547203"/>
            <a:chOff x="4181073" y="513851"/>
            <a:chExt cx="3933789" cy="547203"/>
          </a:xfrm>
        </p:grpSpPr>
        <p:sp>
          <p:nvSpPr>
            <p:cNvPr id="73" name="오각형 19"/>
            <p:cNvSpPr/>
            <p:nvPr/>
          </p:nvSpPr>
          <p:spPr>
            <a:xfrm>
              <a:off x="4316799" y="513851"/>
              <a:ext cx="3798063" cy="5163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30 f26 1"/>
                <a:gd name="f35" fmla="*/ f29 f26 1"/>
                <a:gd name="f36" fmla="*/ f32 1 2"/>
                <a:gd name="f37" fmla="min f33 f32"/>
                <a:gd name="f38" fmla="+- f6 f36 0"/>
                <a:gd name="f39" fmla="*/ f37 f7 1"/>
                <a:gd name="f40" fmla="*/ f39 1 100000"/>
                <a:gd name="f41" fmla="*/ f38 f26 1"/>
                <a:gd name="f42" fmla="+- f29 0 f40"/>
                <a:gd name="f43" fmla="+- f42 f29 0"/>
                <a:gd name="f44" fmla="*/ f42 1 2"/>
                <a:gd name="f45" fmla="*/ f42 f26 1"/>
                <a:gd name="f46" fmla="*/ f43 1 2"/>
                <a:gd name="f47" fmla="*/ f44 f26 1"/>
                <a:gd name="f48" fmla="*/ f46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7" y="f31"/>
                </a:cxn>
                <a:cxn ang="f25">
                  <a:pos x="f47" y="f34"/>
                </a:cxn>
              </a:cxnLst>
              <a:rect l="f31" t="f31" r="f48" b="f34"/>
              <a:pathLst>
                <a:path>
                  <a:moveTo>
                    <a:pt x="f31" y="f31"/>
                  </a:moveTo>
                  <a:lnTo>
                    <a:pt x="f45" y="f31"/>
                  </a:lnTo>
                  <a:lnTo>
                    <a:pt x="f35" y="f41"/>
                  </a:lnTo>
                  <a:lnTo>
                    <a:pt x="f45" y="f34"/>
                  </a:lnTo>
                  <a:lnTo>
                    <a:pt x="f31" y="f34"/>
                  </a:lnTo>
                  <a:close/>
                </a:path>
              </a:pathLst>
            </a:custGeom>
            <a:gradFill>
              <a:gsLst>
                <a:gs pos="0">
                  <a:srgbClr val="FFEE96">
                    <a:lumMod val="97000"/>
                  </a:srgbClr>
                </a:gs>
                <a:gs pos="100000">
                  <a:schemeClr val="bg1"/>
                </a:gs>
              </a:gsLst>
              <a:lin ang="0"/>
            </a:gradFill>
            <a:ln>
              <a:noFill/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8F29BD-95B7-4040-B411-0601631C2E90}"/>
                </a:ext>
              </a:extLst>
            </p:cNvPr>
            <p:cNvSpPr/>
            <p:nvPr/>
          </p:nvSpPr>
          <p:spPr>
            <a:xfrm>
              <a:off x="4181073" y="537834"/>
              <a:ext cx="328652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5. </a:t>
              </a:r>
              <a:r>
                <a:rPr lang="ko-KR" altLang="en-US" sz="28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스케쥴</a:t>
              </a:r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 확인</a:t>
              </a:r>
              <a:endPara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sp>
        <p:nvSpPr>
          <p:cNvPr id="75" name="오각형 19"/>
          <p:cNvSpPr/>
          <p:nvPr/>
        </p:nvSpPr>
        <p:spPr>
          <a:xfrm>
            <a:off x="6218618" y="4082133"/>
            <a:ext cx="4595656" cy="5163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gradFill>
            <a:gsLst>
              <a:gs pos="0">
                <a:srgbClr val="FFEE96">
                  <a:lumMod val="97000"/>
                </a:srgbClr>
              </a:gs>
              <a:gs pos="100000">
                <a:schemeClr val="bg1"/>
              </a:gs>
            </a:gsLst>
            <a:lin ang="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8F29BD-95B7-4040-B411-0601631C2E90}"/>
              </a:ext>
            </a:extLst>
          </p:cNvPr>
          <p:cNvSpPr/>
          <p:nvPr/>
        </p:nvSpPr>
        <p:spPr>
          <a:xfrm>
            <a:off x="6136604" y="4106116"/>
            <a:ext cx="39766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6. </a:t>
            </a:r>
            <a:r>
              <a:rPr lang="ko-KR" altLang="en-U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변경점</a:t>
            </a:r>
            <a:r>
              <a: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공지</a:t>
            </a:r>
            <a:endParaRPr lang="en-US" altLang="ko-KR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7" name="오각형 19"/>
          <p:cNvSpPr/>
          <p:nvPr/>
        </p:nvSpPr>
        <p:spPr>
          <a:xfrm>
            <a:off x="6203919" y="4832483"/>
            <a:ext cx="4595656" cy="5163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gradFill>
            <a:gsLst>
              <a:gs pos="0">
                <a:srgbClr val="FFEE96">
                  <a:lumMod val="97000"/>
                </a:srgbClr>
              </a:gs>
              <a:gs pos="100000">
                <a:schemeClr val="bg1"/>
              </a:gs>
            </a:gsLst>
            <a:lin ang="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8F29BD-95B7-4040-B411-0601631C2E90}"/>
              </a:ext>
            </a:extLst>
          </p:cNvPr>
          <p:cNvSpPr/>
          <p:nvPr/>
        </p:nvSpPr>
        <p:spPr>
          <a:xfrm>
            <a:off x="6080063" y="4856466"/>
            <a:ext cx="44588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7. </a:t>
            </a:r>
            <a:r>
              <a: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빠른 피드백</a:t>
            </a:r>
            <a:endParaRPr lang="en-US" altLang="ko-KR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9" name="오각형 19"/>
          <p:cNvSpPr/>
          <p:nvPr/>
        </p:nvSpPr>
        <p:spPr>
          <a:xfrm>
            <a:off x="6203919" y="5568305"/>
            <a:ext cx="4595656" cy="5163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gradFill>
            <a:gsLst>
              <a:gs pos="0">
                <a:srgbClr val="FFEE96">
                  <a:lumMod val="97000"/>
                </a:srgbClr>
              </a:gs>
              <a:gs pos="100000">
                <a:schemeClr val="bg1"/>
              </a:gs>
            </a:gsLst>
            <a:lin ang="0"/>
          </a:gra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8F29BD-95B7-4040-B411-0601631C2E90}"/>
              </a:ext>
            </a:extLst>
          </p:cNvPr>
          <p:cNvSpPr/>
          <p:nvPr/>
        </p:nvSpPr>
        <p:spPr>
          <a:xfrm>
            <a:off x="6121905" y="5592288"/>
            <a:ext cx="39766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8. </a:t>
            </a:r>
            <a:r>
              <a: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코드 컨벤션</a:t>
            </a:r>
            <a:endParaRPr lang="en-US" altLang="ko-KR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615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937566" y="2632029"/>
            <a:ext cx="1064483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단</a:t>
            </a:r>
            <a:r>
              <a:rPr lang="en-US" altLang="ko-KR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</a:t>
            </a:r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한번의</a:t>
            </a:r>
            <a:endParaRPr lang="en-US" altLang="ko-KR" sz="7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7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기회가더</a:t>
            </a:r>
            <a:r>
              <a:rPr lang="ko-KR" alt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있다면</a:t>
            </a:r>
            <a:r>
              <a:rPr lang="en-US" altLang="ko-KR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?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" name="평행 사변형 2">
            <a:extLst>
              <a:ext uri="{FF2B5EF4-FFF2-40B4-BE49-F238E27FC236}">
                <a16:creationId xmlns:a16="http://schemas.microsoft.com/office/drawing/2014/main" id="{ECD657DE-2AF5-4627-9871-33A1F78B9166}"/>
              </a:ext>
            </a:extLst>
          </p:cNvPr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E6FC9241-CF9B-4C37-A21F-AF4058FA6E16}"/>
              </a:ext>
            </a:extLst>
          </p:cNvPr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8" name="평행 사변형 29">
            <a:extLst>
              <a:ext uri="{FF2B5EF4-FFF2-40B4-BE49-F238E27FC236}">
                <a16:creationId xmlns:a16="http://schemas.microsoft.com/office/drawing/2014/main" id="{BB52B5AC-17B5-4E1D-AF73-82A384D101D5}"/>
              </a:ext>
            </a:extLst>
          </p:cNvPr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 dirty="0">
              <a:solidFill>
                <a:schemeClr val="bg1"/>
              </a:solidFill>
              <a:latin typeface="Arial"/>
              <a:ea typeface="맑은 고딕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04065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Line 51"/>
          <p:cNvSpPr/>
          <p:nvPr/>
        </p:nvSpPr>
        <p:spPr>
          <a:xfrm>
            <a:off x="2043117" y="1232100"/>
            <a:ext cx="0" cy="4157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BD1E444F-9BEE-4B78-7FE6-7AED6CA8A786}"/>
              </a:ext>
            </a:extLst>
          </p:cNvPr>
          <p:cNvSpPr/>
          <p:nvPr/>
        </p:nvSpPr>
        <p:spPr>
          <a:xfrm>
            <a:off x="1714007" y="1422037"/>
            <a:ext cx="2371783" cy="80055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CEO</a:t>
            </a: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 </a:t>
            </a:r>
            <a:r>
              <a:rPr lang="ko-KR" altLang="en-US" sz="2000" dirty="0" err="1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권경렬</a:t>
            </a:r>
            <a:endParaRPr lang="en-US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33" name="AutoShape 52">
            <a:extLst>
              <a:ext uri="{FF2B5EF4-FFF2-40B4-BE49-F238E27FC236}">
                <a16:creationId xmlns:a16="http://schemas.microsoft.com/office/drawing/2014/main" id="{7541C9F2-15E6-A33A-2AC9-C73ECB066461}"/>
              </a:ext>
            </a:extLst>
          </p:cNvPr>
          <p:cNvSpPr/>
          <p:nvPr/>
        </p:nvSpPr>
        <p:spPr>
          <a:xfrm>
            <a:off x="7854457" y="1366041"/>
            <a:ext cx="2371783" cy="80055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 smtClean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과장 </a:t>
            </a:r>
            <a:r>
              <a:rPr lang="en-US" altLang="ko-KR" sz="2000" dirty="0" smtClean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김혜빈</a:t>
            </a:r>
            <a:endParaRPr lang="en-US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id="{9FCE16EA-2E85-4963-172A-07B5208EDD9E}"/>
              </a:ext>
            </a:extLst>
          </p:cNvPr>
          <p:cNvSpPr/>
          <p:nvPr/>
        </p:nvSpPr>
        <p:spPr>
          <a:xfrm>
            <a:off x="504267" y="2486274"/>
            <a:ext cx="4979638" cy="352284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jus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프로젝트 일정관리와 업무분담에 있어 너무 미숙했다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팀장이라는 자리에서 숙지해야 할 것들을 이번 기회로 많이 느꼈고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다음 기회에는 조금 더 나은 모습으로 발전할 것이다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일정 분배에 미숙한 나머지 시간에 너무 쫓겼다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미처 구현하지 못한 기능들을 끝까지 구현해보고 싶다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</a:t>
            </a:r>
            <a:endParaRPr lang="en-US" sz="2000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42031E79-9CEC-0D7E-E9A5-42207B8341C8}"/>
              </a:ext>
            </a:extLst>
          </p:cNvPr>
          <p:cNvSpPr/>
          <p:nvPr/>
        </p:nvSpPr>
        <p:spPr>
          <a:xfrm>
            <a:off x="6869462" y="2498528"/>
            <a:ext cx="4979638" cy="352284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algn="jus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개월 남짓 배운 코딩으로 머릿속 떠다니는 개념을 연결시키기란 쉽지 않았다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추가적인 </a:t>
            </a:r>
            <a:r>
              <a:rPr lang="ko-KR" altLang="en-US" sz="2000" dirty="0" smtClean="0">
                <a:solidFill>
                  <a:srgbClr val="000000"/>
                </a:solidFill>
                <a:ea typeface="맑은 고딕" pitchFamily="34"/>
              </a:rPr>
              <a:t>미니 프로젝트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고객센터로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CRUD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를 다시 공부했고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ea typeface="맑은 고딕" pitchFamily="34"/>
              </a:rPr>
              <a:t>협업 시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나의 부족한 점을 </a:t>
            </a:r>
            <a:r>
              <a:rPr lang="ko-KR" altLang="en-US" sz="2000" dirty="0" smtClean="0">
                <a:solidFill>
                  <a:srgbClr val="000000"/>
                </a:solidFill>
                <a:ea typeface="맑은 고딕" pitchFamily="34"/>
              </a:rPr>
              <a:t>메꾸어 주는 능력 있는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팀원들의 수고에 많은 고마움을 느꼈다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2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차에서는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Ajax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와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CRUD, DTO, SQL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등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차보다 더 편하게 작업하고 싶다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5412355" cy="43201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단 한번의 프로젝트의 기회가 더 있다면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?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67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23548" y="1570072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ine 40"/>
          <p:cNvSpPr/>
          <p:nvPr/>
        </p:nvSpPr>
        <p:spPr>
          <a:xfrm>
            <a:off x="2071690" y="5705471"/>
            <a:ext cx="80279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5" name="Line 41"/>
          <p:cNvSpPr/>
          <p:nvPr/>
        </p:nvSpPr>
        <p:spPr>
          <a:xfrm>
            <a:off x="2085971" y="4937129"/>
            <a:ext cx="805180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6" name="Line 42"/>
          <p:cNvSpPr/>
          <p:nvPr/>
        </p:nvSpPr>
        <p:spPr>
          <a:xfrm>
            <a:off x="2087563" y="4175122"/>
            <a:ext cx="803116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7" name="Line 43"/>
          <p:cNvSpPr/>
          <p:nvPr/>
        </p:nvSpPr>
        <p:spPr>
          <a:xfrm>
            <a:off x="2089155" y="2678113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" name="Line 50"/>
          <p:cNvSpPr/>
          <p:nvPr/>
        </p:nvSpPr>
        <p:spPr>
          <a:xfrm>
            <a:off x="2009327" y="3431048"/>
            <a:ext cx="799147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9" name="Line 51"/>
          <p:cNvSpPr/>
          <p:nvPr/>
        </p:nvSpPr>
        <p:spPr>
          <a:xfrm>
            <a:off x="2081217" y="1966910"/>
            <a:ext cx="0" cy="37449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9528">
            <a:solidFill>
              <a:srgbClr val="FFFFFF"/>
            </a:solidFill>
            <a:prstDash val="solid"/>
            <a:round/>
          </a:ln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4" name="평행 사변형 2">
            <a:extLst>
              <a:ext uri="{FF2B5EF4-FFF2-40B4-BE49-F238E27FC236}">
                <a16:creationId xmlns:a16="http://schemas.microsoft.com/office/drawing/2014/main" id="{0355CE05-7639-4101-A5E1-F5461D68421C}"/>
              </a:ext>
            </a:extLst>
          </p:cNvPr>
          <p:cNvSpPr/>
          <p:nvPr/>
        </p:nvSpPr>
        <p:spPr>
          <a:xfrm>
            <a:off x="9821929" y="30886"/>
            <a:ext cx="1337767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1B18B8A2-70CF-4025-9BCD-77BBD4D889AE}"/>
              </a:ext>
            </a:extLst>
          </p:cNvPr>
          <p:cNvSpPr/>
          <p:nvPr/>
        </p:nvSpPr>
        <p:spPr>
          <a:xfrm>
            <a:off x="1418231" y="-6299"/>
            <a:ext cx="10198664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6" name="정육면체 3">
            <a:extLst>
              <a:ext uri="{FF2B5EF4-FFF2-40B4-BE49-F238E27FC236}">
                <a16:creationId xmlns:a16="http://schemas.microsoft.com/office/drawing/2014/main" id="{070FE5B2-0EBD-45B7-9BD6-5F20A18383A7}"/>
              </a:ext>
            </a:extLst>
          </p:cNvPr>
          <p:cNvSpPr/>
          <p:nvPr/>
        </p:nvSpPr>
        <p:spPr>
          <a:xfrm rot="931389">
            <a:off x="251730" y="233357"/>
            <a:ext cx="542220" cy="492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27" name="평행 사변형 29">
            <a:extLst>
              <a:ext uri="{FF2B5EF4-FFF2-40B4-BE49-F238E27FC236}">
                <a16:creationId xmlns:a16="http://schemas.microsoft.com/office/drawing/2014/main" id="{48D22EB7-EF56-4F93-8719-930D30FE4E04}"/>
              </a:ext>
            </a:extLst>
          </p:cNvPr>
          <p:cNvSpPr/>
          <p:nvPr/>
        </p:nvSpPr>
        <p:spPr>
          <a:xfrm>
            <a:off x="969395" y="308396"/>
            <a:ext cx="5412355" cy="43201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 smtClean="0">
                <a:solidFill>
                  <a:srgbClr val="FFFFFF"/>
                </a:solidFill>
                <a:ea typeface="맑은 고딕"/>
              </a:rPr>
              <a:t>단 한번의 프로젝트의 기회가 더 있다면</a:t>
            </a:r>
            <a:r>
              <a:rPr lang="en-US" altLang="ko-KR" b="1" dirty="0" smtClean="0">
                <a:solidFill>
                  <a:srgbClr val="FFFFFF"/>
                </a:solidFill>
                <a:ea typeface="맑은 고딕"/>
              </a:rPr>
              <a:t>?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34" name="AutoShape 52">
            <a:extLst>
              <a:ext uri="{FF2B5EF4-FFF2-40B4-BE49-F238E27FC236}">
                <a16:creationId xmlns:a16="http://schemas.microsoft.com/office/drawing/2014/main" id="{BD1E444F-9BEE-4B78-7FE6-7AED6CA8A786}"/>
              </a:ext>
            </a:extLst>
          </p:cNvPr>
          <p:cNvSpPr/>
          <p:nvPr/>
        </p:nvSpPr>
        <p:spPr>
          <a:xfrm>
            <a:off x="1714007" y="1422037"/>
            <a:ext cx="2371783" cy="80055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 smtClean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대리</a:t>
            </a:r>
            <a:r>
              <a:rPr lang="en-US" altLang="ko-KR" sz="2000" dirty="0" smtClean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: </a:t>
            </a:r>
            <a:r>
              <a:rPr lang="ko-KR" altLang="en-US" sz="2000" dirty="0" smtClean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박지연</a:t>
            </a:r>
            <a:endParaRPr lang="en-US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35" name="AutoShape 52">
            <a:extLst>
              <a:ext uri="{FF2B5EF4-FFF2-40B4-BE49-F238E27FC236}">
                <a16:creationId xmlns:a16="http://schemas.microsoft.com/office/drawing/2014/main" id="{7541C9F2-15E6-A33A-2AC9-C73ECB066461}"/>
              </a:ext>
            </a:extLst>
          </p:cNvPr>
          <p:cNvSpPr/>
          <p:nvPr/>
        </p:nvSpPr>
        <p:spPr>
          <a:xfrm>
            <a:off x="7854457" y="1366041"/>
            <a:ext cx="2371783" cy="80055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인턴 </a:t>
            </a:r>
            <a:r>
              <a:rPr lang="en-US" altLang="ko-KR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전국일</a:t>
            </a:r>
            <a:endParaRPr lang="en-US" altLang="ko-KR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36" name="직사각형 7">
            <a:extLst>
              <a:ext uri="{FF2B5EF4-FFF2-40B4-BE49-F238E27FC236}">
                <a16:creationId xmlns:a16="http://schemas.microsoft.com/office/drawing/2014/main" id="{9FCE16EA-2E85-4963-172A-07B5208EDD9E}"/>
              </a:ext>
            </a:extLst>
          </p:cNvPr>
          <p:cNvSpPr/>
          <p:nvPr/>
        </p:nvSpPr>
        <p:spPr>
          <a:xfrm>
            <a:off x="504267" y="2486274"/>
            <a:ext cx="4979638" cy="352284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 기본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crud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를 사용하는 기능들이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테이블이 늘어나고 디테일 하게 들어가니 구현이 쉽지 않았다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</a:t>
            </a:r>
          </a:p>
          <a:p>
            <a:pPr algn="jus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기본 개념을 한번 더 점검하고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가장 어려웠던 </a:t>
            </a:r>
            <a:r>
              <a:rPr lang="en-US" altLang="ko-KR" sz="2000" dirty="0" err="1">
                <a:solidFill>
                  <a:srgbClr val="000000"/>
                </a:solidFill>
                <a:ea typeface="맑은 고딕" pitchFamily="34"/>
              </a:rPr>
              <a:t>dto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개념을 한번 더 체크 해봐야 </a:t>
            </a:r>
            <a:r>
              <a:rPr lang="ko-KR" altLang="en-US" sz="2000" dirty="0" err="1">
                <a:solidFill>
                  <a:srgbClr val="000000"/>
                </a:solidFill>
                <a:ea typeface="맑은 고딕" pitchFamily="34"/>
              </a:rPr>
              <a:t>할것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 같다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</a:t>
            </a:r>
          </a:p>
        </p:txBody>
      </p:sp>
      <p:sp>
        <p:nvSpPr>
          <p:cNvPr id="37" name="직사각형 7">
            <a:extLst>
              <a:ext uri="{FF2B5EF4-FFF2-40B4-BE49-F238E27FC236}">
                <a16:creationId xmlns:a16="http://schemas.microsoft.com/office/drawing/2014/main" id="{42031E79-9CEC-0D7E-E9A5-42207B8341C8}"/>
              </a:ext>
            </a:extLst>
          </p:cNvPr>
          <p:cNvSpPr/>
          <p:nvPr/>
        </p:nvSpPr>
        <p:spPr>
          <a:xfrm>
            <a:off x="6869462" y="2498528"/>
            <a:ext cx="4979638" cy="3522843"/>
          </a:xfrm>
          <a:prstGeom prst="rect">
            <a:avLst/>
          </a:prstGeom>
          <a:solidFill>
            <a:srgbClr val="FFFFFF"/>
          </a:solidFill>
          <a:ln w="25402">
            <a:solidFill>
              <a:srgbClr val="FFEE96"/>
            </a:solidFill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 ajax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와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from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태그를 통한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CRUD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를 숙지하기 너무 좋은 기회였다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다시 프로젝트 기회가 있다면 사용해보지 못한 기술적인 코드를 도전해보고 싶다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또한 모든 코드를 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Test </a:t>
            </a:r>
            <a:r>
              <a:rPr lang="ko-KR" altLang="en-US" sz="2000" dirty="0">
                <a:solidFill>
                  <a:srgbClr val="000000"/>
                </a:solidFill>
                <a:ea typeface="맑은 고딕" pitchFamily="34"/>
              </a:rPr>
              <a:t>코드로 작성해서 확인해보고 싶다</a:t>
            </a:r>
            <a:r>
              <a:rPr lang="en-US" altLang="ko-KR" sz="2000" dirty="0">
                <a:solidFill>
                  <a:srgbClr val="000000"/>
                </a:solidFill>
                <a:ea typeface="맑은 고딕" pitchFamily="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45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4ABBB29-5496-9D5B-F9FC-6C511E435B8F}"/>
              </a:ext>
            </a:extLst>
          </p:cNvPr>
          <p:cNvSpPr/>
          <p:nvPr/>
        </p:nvSpPr>
        <p:spPr>
          <a:xfrm>
            <a:off x="-3786073" y="-3045204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FDCD9F-F485-2DB0-299B-79E09B77F9DC}"/>
              </a:ext>
            </a:extLst>
          </p:cNvPr>
          <p:cNvSpPr/>
          <p:nvPr/>
        </p:nvSpPr>
        <p:spPr>
          <a:xfrm>
            <a:off x="-3017737" y="-2374573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AAAEB3-717B-AFF4-148D-8E8E3DBE9C44}"/>
              </a:ext>
            </a:extLst>
          </p:cNvPr>
          <p:cNvSpPr/>
          <p:nvPr/>
        </p:nvSpPr>
        <p:spPr>
          <a:xfrm>
            <a:off x="5255212" y="899441"/>
            <a:ext cx="8645835" cy="8645835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73A366-4DB0-8349-D1E3-7F404BB1F1AC}"/>
              </a:ext>
            </a:extLst>
          </p:cNvPr>
          <p:cNvSpPr/>
          <p:nvPr/>
        </p:nvSpPr>
        <p:spPr>
          <a:xfrm>
            <a:off x="6046634" y="1569084"/>
            <a:ext cx="7131727" cy="7131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평행 사변형 2"/>
          <p:cNvSpPr/>
          <p:nvPr/>
        </p:nvSpPr>
        <p:spPr>
          <a:xfrm>
            <a:off x="10533325" y="460159"/>
            <a:ext cx="1407660" cy="87856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3" name="Rectangle 35"/>
          <p:cNvSpPr/>
          <p:nvPr/>
        </p:nvSpPr>
        <p:spPr>
          <a:xfrm>
            <a:off x="185739" y="333373"/>
            <a:ext cx="11820522" cy="54452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000000"/>
              </a:solidFill>
              <a:highlight>
                <a:srgbClr val="FFEE96"/>
              </a:highlight>
              <a:latin typeface="맑은 고딕"/>
              <a:ea typeface="맑은 고딕" pitchFamily="34"/>
            </a:endParaRPr>
          </a:p>
        </p:txBody>
      </p:sp>
      <p:sp>
        <p:nvSpPr>
          <p:cNvPr id="10" name="AutoShape 52"/>
          <p:cNvSpPr/>
          <p:nvPr/>
        </p:nvSpPr>
        <p:spPr>
          <a:xfrm>
            <a:off x="185739" y="408746"/>
            <a:ext cx="5740827" cy="463688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latin typeface="HY헤드라인M" pitchFamily="18"/>
                <a:ea typeface="HY헤드라인M" pitchFamily="18"/>
              </a:rPr>
              <a:t>코드 컨벤션</a:t>
            </a:r>
            <a:endParaRPr lang="en-US" sz="200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latin typeface="HY헤드라인M" pitchFamily="18"/>
              <a:ea typeface="HY헤드라인M" pitchFamily="1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048AB7-2C4B-1649-4390-0A4F86F32670}"/>
              </a:ext>
            </a:extLst>
          </p:cNvPr>
          <p:cNvSpPr/>
          <p:nvPr/>
        </p:nvSpPr>
        <p:spPr>
          <a:xfrm>
            <a:off x="1822214" y="1338723"/>
            <a:ext cx="8645835" cy="4751181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2EB9E-7168-2950-45AA-9AB94DDCB169}"/>
              </a:ext>
            </a:extLst>
          </p:cNvPr>
          <p:cNvSpPr txBox="1"/>
          <p:nvPr/>
        </p:nvSpPr>
        <p:spPr>
          <a:xfrm>
            <a:off x="2100998" y="1556703"/>
            <a:ext cx="78912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 smtClean="0">
                <a:effectLst/>
                <a:latin typeface="gg sans"/>
              </a:rPr>
              <a:t>HTML</a:t>
            </a:r>
            <a:endParaRPr lang="en-US" altLang="ko-KR" b="1" i="0" dirty="0"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g sans"/>
              </a:rPr>
              <a:t>	- </a:t>
            </a:r>
            <a:r>
              <a:rPr lang="en-US" altLang="ko-KR" b="0" i="0" dirty="0">
                <a:effectLst/>
                <a:latin typeface="gg sans"/>
              </a:rPr>
              <a:t>class -&gt; </a:t>
            </a:r>
            <a:r>
              <a:rPr lang="ko-KR" altLang="en-US" b="0" i="0" dirty="0">
                <a:effectLst/>
                <a:latin typeface="gg sans"/>
              </a:rPr>
              <a:t>앞에 </a:t>
            </a:r>
            <a:r>
              <a:rPr lang="en-US" altLang="ko-KR" b="0" i="0" dirty="0">
                <a:effectLst/>
                <a:latin typeface="gg sans"/>
              </a:rPr>
              <a:t>my</a:t>
            </a:r>
            <a:r>
              <a:rPr lang="ko-KR" altLang="en-US" b="0" i="0" dirty="0">
                <a:effectLst/>
                <a:latin typeface="gg sans"/>
              </a:rPr>
              <a:t>붙이기</a:t>
            </a:r>
            <a:r>
              <a:rPr lang="en-US" altLang="ko-KR" b="0" i="0" dirty="0">
                <a:effectLst/>
                <a:latin typeface="gg sans"/>
              </a:rPr>
              <a:t>. </a:t>
            </a:r>
            <a:r>
              <a:rPr lang="ko-KR" altLang="en-US" b="0" i="0" dirty="0">
                <a:effectLst/>
                <a:latin typeface="gg sans"/>
              </a:rPr>
              <a:t>사이에 </a:t>
            </a:r>
            <a:r>
              <a:rPr lang="en-US" altLang="ko-KR" b="0" i="0" dirty="0">
                <a:effectLst/>
                <a:latin typeface="gg sans"/>
              </a:rPr>
              <a:t>' _ ' Under Score </a:t>
            </a:r>
            <a:r>
              <a:rPr lang="ko-KR" altLang="en-US" b="0" i="0" dirty="0">
                <a:effectLst/>
                <a:latin typeface="gg sans"/>
              </a:rPr>
              <a:t>사용 </a:t>
            </a:r>
            <a:endParaRPr lang="en-US" altLang="ko-KR" b="0" i="0" dirty="0">
              <a:effectLst/>
              <a:latin typeface="gg san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 smtClean="0">
                <a:effectLst/>
                <a:latin typeface="gg sans"/>
              </a:rPr>
              <a:t>JAVA </a:t>
            </a:r>
            <a:endParaRPr lang="en-US" altLang="ko-KR" b="1" i="0" dirty="0"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gg sans"/>
              </a:rPr>
              <a:t>	- </a:t>
            </a:r>
            <a:r>
              <a:rPr lang="ko-KR" altLang="en-US" b="0" i="0" dirty="0">
                <a:effectLst/>
                <a:latin typeface="gg sans"/>
              </a:rPr>
              <a:t>기존과 동일 </a:t>
            </a:r>
            <a:r>
              <a:rPr lang="en-US" altLang="ko-KR" b="0" i="0" dirty="0">
                <a:effectLst/>
                <a:latin typeface="gg sans"/>
              </a:rPr>
              <a:t>(</a:t>
            </a:r>
            <a:r>
              <a:rPr lang="ko-KR" altLang="en-US" b="0" i="0" dirty="0">
                <a:effectLst/>
                <a:latin typeface="gg sans"/>
              </a:rPr>
              <a:t>클래스 </a:t>
            </a:r>
            <a:r>
              <a:rPr lang="en-US" altLang="ko-KR" b="0" i="0" dirty="0">
                <a:effectLst/>
                <a:latin typeface="gg sans"/>
              </a:rPr>
              <a:t>-&gt; </a:t>
            </a:r>
            <a:r>
              <a:rPr lang="ko-KR" altLang="en-US" b="0" i="0" dirty="0">
                <a:effectLst/>
                <a:latin typeface="gg sans"/>
              </a:rPr>
              <a:t>파스칼 </a:t>
            </a:r>
            <a:r>
              <a:rPr lang="en-US" altLang="ko-KR" b="0" i="0" dirty="0">
                <a:effectLst/>
                <a:latin typeface="gg sans"/>
              </a:rPr>
              <a:t>/ </a:t>
            </a:r>
            <a:r>
              <a:rPr lang="ko-KR" altLang="en-US" b="0" i="0" dirty="0">
                <a:effectLst/>
                <a:latin typeface="gg sans"/>
              </a:rPr>
              <a:t>메서드</a:t>
            </a:r>
            <a:r>
              <a:rPr lang="en-US" altLang="ko-KR" b="0" i="0" dirty="0">
                <a:effectLst/>
                <a:latin typeface="gg sans"/>
              </a:rPr>
              <a:t>, </a:t>
            </a:r>
            <a:r>
              <a:rPr lang="ko-KR" altLang="en-US" b="0" i="0" dirty="0">
                <a:effectLst/>
                <a:latin typeface="gg sans"/>
              </a:rPr>
              <a:t>변수 </a:t>
            </a:r>
            <a:r>
              <a:rPr lang="en-US" altLang="ko-KR" b="0" i="0" dirty="0">
                <a:effectLst/>
                <a:latin typeface="gg sans"/>
              </a:rPr>
              <a:t>-&gt; </a:t>
            </a:r>
            <a:r>
              <a:rPr lang="ko-KR" altLang="en-US" b="0" i="0" dirty="0">
                <a:effectLst/>
                <a:latin typeface="gg sans"/>
              </a:rPr>
              <a:t>카멜</a:t>
            </a:r>
            <a:r>
              <a:rPr lang="en-US" altLang="ko-KR" b="0" i="0" dirty="0">
                <a:effectLst/>
                <a:latin typeface="gg sans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gg sans"/>
              </a:rPr>
              <a:t>	- </a:t>
            </a:r>
            <a:r>
              <a:rPr lang="ko-KR" altLang="en-US" b="0" i="0" dirty="0" err="1">
                <a:effectLst/>
                <a:latin typeface="gg sans"/>
              </a:rPr>
              <a:t>메서드명</a:t>
            </a:r>
            <a:r>
              <a:rPr lang="ko-KR" altLang="en-US" b="0" i="0" dirty="0">
                <a:effectLst/>
                <a:latin typeface="gg sans"/>
              </a:rPr>
              <a:t> 및 </a:t>
            </a:r>
            <a:r>
              <a:rPr lang="ko-KR" altLang="en-US" b="0" i="0" dirty="0" err="1">
                <a:effectLst/>
                <a:latin typeface="gg sans"/>
              </a:rPr>
              <a:t>변수명</a:t>
            </a:r>
            <a:r>
              <a:rPr lang="ko-KR" altLang="en-US" b="0" i="0" dirty="0">
                <a:effectLst/>
                <a:latin typeface="gg sans"/>
              </a:rPr>
              <a:t> </a:t>
            </a:r>
            <a:r>
              <a:rPr lang="en-US" altLang="ko-KR" b="0" i="0" dirty="0">
                <a:effectLst/>
                <a:latin typeface="gg sans"/>
              </a:rPr>
              <a:t>-&gt; </a:t>
            </a:r>
            <a:r>
              <a:rPr lang="ko-KR" altLang="en-US" b="0" i="0" dirty="0">
                <a:effectLst/>
                <a:latin typeface="gg sans"/>
              </a:rPr>
              <a:t>동사가 앞에 </a:t>
            </a:r>
            <a:r>
              <a:rPr lang="en-US" altLang="ko-KR" b="0" i="0" dirty="0">
                <a:effectLst/>
                <a:latin typeface="gg sans"/>
              </a:rPr>
              <a:t>ex) </a:t>
            </a:r>
            <a:r>
              <a:rPr lang="en-US" altLang="ko-KR" b="0" i="0" dirty="0" err="1">
                <a:effectLst/>
                <a:latin typeface="gg sans"/>
              </a:rPr>
              <a:t>updateById</a:t>
            </a:r>
            <a:r>
              <a:rPr lang="en-US" altLang="ko-KR" b="0" i="0" dirty="0">
                <a:effectLst/>
                <a:latin typeface="gg sans"/>
              </a:rPr>
              <a:t> ※ </a:t>
            </a:r>
            <a:r>
              <a:rPr lang="ko-KR" altLang="en-US" b="0" i="0" dirty="0">
                <a:effectLst/>
                <a:latin typeface="gg sans"/>
              </a:rPr>
              <a:t>중요 </a:t>
            </a:r>
            <a:r>
              <a:rPr lang="en-US" altLang="ko-KR" b="0" i="0" dirty="0">
                <a:effectLst/>
                <a:latin typeface="gg sans"/>
              </a:rPr>
              <a:t>※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 err="1" smtClean="0">
                <a:effectLst/>
                <a:latin typeface="gg sans"/>
              </a:rPr>
              <a:t>Git</a:t>
            </a:r>
            <a:r>
              <a:rPr lang="en-US" altLang="ko-KR" b="1" i="0" dirty="0" smtClean="0">
                <a:effectLst/>
                <a:latin typeface="gg sans"/>
              </a:rPr>
              <a:t> </a:t>
            </a:r>
            <a:endParaRPr lang="en-US" altLang="ko-KR" b="1" i="0" dirty="0"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gg sans"/>
              </a:rPr>
              <a:t> 	- branch</a:t>
            </a:r>
            <a:r>
              <a:rPr lang="ko-KR" altLang="en-US" b="0" i="0" dirty="0">
                <a:effectLst/>
                <a:latin typeface="gg sans"/>
              </a:rPr>
              <a:t>명은 </a:t>
            </a:r>
            <a:r>
              <a:rPr lang="en-US" altLang="ko-KR" b="0" i="0" dirty="0">
                <a:effectLst/>
                <a:latin typeface="gg sans"/>
              </a:rPr>
              <a:t>'feature/???' </a:t>
            </a:r>
            <a:r>
              <a:rPr lang="ko-KR" altLang="en-US" b="0" i="0" dirty="0">
                <a:effectLst/>
                <a:latin typeface="gg sans"/>
              </a:rPr>
              <a:t>또는 </a:t>
            </a:r>
            <a:r>
              <a:rPr lang="en-US" altLang="ko-KR" b="0" i="0" dirty="0">
                <a:effectLst/>
                <a:latin typeface="gg sans"/>
              </a:rPr>
              <a:t>feature/???-??? </a:t>
            </a:r>
            <a:r>
              <a:rPr lang="ko-KR" altLang="en-US" b="0" i="0" dirty="0">
                <a:effectLst/>
                <a:latin typeface="gg sans"/>
              </a:rPr>
              <a:t>사용</a:t>
            </a:r>
            <a:r>
              <a:rPr lang="en-US" altLang="ko-KR" b="0" i="0" dirty="0">
                <a:effectLst/>
                <a:latin typeface="gg 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g sans"/>
              </a:rPr>
              <a:t>	 </a:t>
            </a:r>
            <a:r>
              <a:rPr lang="en-US" altLang="ko-KR" b="0" i="0" dirty="0">
                <a:effectLst/>
                <a:latin typeface="gg sans"/>
              </a:rPr>
              <a:t>ex) feature/join, feature/company-detail-view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 smtClean="0">
                <a:effectLst/>
                <a:latin typeface="gg sans"/>
              </a:rPr>
              <a:t>JSP</a:t>
            </a:r>
            <a:endParaRPr lang="en-US" altLang="ko-KR" b="1" i="0" dirty="0">
              <a:effectLst/>
              <a:latin typeface="gg sans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gg sans"/>
              </a:rPr>
              <a:t> 	- </a:t>
            </a:r>
            <a:r>
              <a:rPr lang="ko-KR" altLang="en-US" b="0" i="0" dirty="0">
                <a:effectLst/>
                <a:latin typeface="gg sans"/>
              </a:rPr>
              <a:t>등록</a:t>
            </a:r>
            <a:r>
              <a:rPr lang="en-US" altLang="ko-KR" b="0" i="0" dirty="0">
                <a:effectLst/>
                <a:latin typeface="gg sans"/>
              </a:rPr>
              <a:t>(insert)</a:t>
            </a:r>
            <a:r>
              <a:rPr lang="ko-KR" altLang="en-US" b="0" i="0" dirty="0">
                <a:effectLst/>
                <a:latin typeface="gg sans"/>
              </a:rPr>
              <a:t>하는 </a:t>
            </a:r>
            <a:r>
              <a:rPr lang="en-US" altLang="ko-KR" b="0" i="0" dirty="0" err="1">
                <a:effectLst/>
                <a:latin typeface="gg sans"/>
              </a:rPr>
              <a:t>jsp</a:t>
            </a:r>
            <a:r>
              <a:rPr lang="en-US" altLang="ko-KR" b="0" i="0" dirty="0">
                <a:effectLst/>
                <a:latin typeface="gg sans"/>
              </a:rPr>
              <a:t> </a:t>
            </a:r>
            <a:r>
              <a:rPr lang="ko-KR" altLang="en-US" b="0" i="0" dirty="0">
                <a:effectLst/>
                <a:latin typeface="gg sans"/>
              </a:rPr>
              <a:t>파일은 </a:t>
            </a:r>
            <a:r>
              <a:rPr lang="en-US" altLang="ko-KR" b="0" i="0" dirty="0">
                <a:effectLst/>
                <a:latin typeface="gg sans"/>
              </a:rPr>
              <a:t>save</a:t>
            </a:r>
            <a:r>
              <a:rPr lang="ko-KR" altLang="en-US" b="0" i="0" dirty="0">
                <a:effectLst/>
                <a:latin typeface="gg sans"/>
              </a:rPr>
              <a:t>를 붙임 </a:t>
            </a:r>
            <a:r>
              <a:rPr lang="en-US" altLang="ko-KR" b="0" i="0" dirty="0">
                <a:effectLst/>
                <a:latin typeface="gg sans"/>
              </a:rPr>
              <a:t>( write XX 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484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2">
            <a:extLst>
              <a:ext uri="{FF2B5EF4-FFF2-40B4-BE49-F238E27FC236}">
                <a16:creationId xmlns:a16="http://schemas.microsoft.com/office/drawing/2014/main" id="{ECD657DE-2AF5-4627-9871-33A1F78B9166}"/>
              </a:ext>
            </a:extLst>
          </p:cNvPr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E6FC9241-CF9B-4C37-A21F-AF4058FA6E16}"/>
              </a:ext>
            </a:extLst>
          </p:cNvPr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2" name="평행 사변형 29">
            <a:extLst>
              <a:ext uri="{FF2B5EF4-FFF2-40B4-BE49-F238E27FC236}">
                <a16:creationId xmlns:a16="http://schemas.microsoft.com/office/drawing/2014/main" id="{BB52B5AC-17B5-4E1D-AF73-82A384D101D5}"/>
              </a:ext>
            </a:extLst>
          </p:cNvPr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 dirty="0">
              <a:solidFill>
                <a:schemeClr val="bg1"/>
              </a:solidFill>
              <a:latin typeface="Arial"/>
              <a:ea typeface="맑은 고딕" pitchFamily="34"/>
              <a:cs typeface="Arial" pitchFamily="34"/>
            </a:endParaRPr>
          </a:p>
        </p:txBody>
      </p:sp>
      <p:sp>
        <p:nvSpPr>
          <p:cNvPr id="13" name="정육면체 3">
            <a:extLst>
              <a:ext uri="{FF2B5EF4-FFF2-40B4-BE49-F238E27FC236}">
                <a16:creationId xmlns:a16="http://schemas.microsoft.com/office/drawing/2014/main" id="{E9D5A8BC-FD22-45DC-8761-5F394E910D0E}"/>
              </a:ext>
            </a:extLst>
          </p:cNvPr>
          <p:cNvSpPr/>
          <p:nvPr/>
        </p:nvSpPr>
        <p:spPr>
          <a:xfrm rot="931389">
            <a:off x="5877760" y="1727995"/>
            <a:ext cx="659913" cy="5999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FFFFFF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7BD8F9-869F-404E-BC13-86AE14B783AC}"/>
              </a:ext>
            </a:extLst>
          </p:cNvPr>
          <p:cNvSpPr/>
          <p:nvPr/>
        </p:nvSpPr>
        <p:spPr>
          <a:xfrm>
            <a:off x="1280466" y="2632029"/>
            <a:ext cx="98544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사용 툴 및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언어 </a:t>
            </a:r>
            <a:r>
              <a:rPr lang="en-US" altLang="ko-KR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/ </a:t>
            </a:r>
            <a:r>
              <a:rPr lang="ko-KR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환경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1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>
            <a:extLst>
              <a:ext uri="{FF2B5EF4-FFF2-40B4-BE49-F238E27FC236}">
                <a16:creationId xmlns:a16="http://schemas.microsoft.com/office/drawing/2014/main" id="{202A022D-822C-47B7-B784-60A54E96367A}"/>
              </a:ext>
            </a:extLst>
          </p:cNvPr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260C098-E273-4E48-880B-4E31B18933AB}"/>
              </a:ext>
            </a:extLst>
          </p:cNvPr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85D0AF-0F3F-4A64-9D78-D1090AD02555}"/>
              </a:ext>
            </a:extLst>
          </p:cNvPr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C89177A-8282-465B-AED7-F2CD4C7D7F02}"/>
              </a:ext>
            </a:extLst>
          </p:cNvPr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59B493-B27E-4B1C-88CF-DE15ED296182}"/>
              </a:ext>
            </a:extLst>
          </p:cNvPr>
          <p:cNvGrpSpPr/>
          <p:nvPr/>
        </p:nvGrpSpPr>
        <p:grpSpPr>
          <a:xfrm>
            <a:off x="615463" y="368128"/>
            <a:ext cx="4448655" cy="513428"/>
            <a:chOff x="1093163" y="1208637"/>
            <a:chExt cx="4448655" cy="513428"/>
          </a:xfrm>
        </p:grpSpPr>
        <p:sp>
          <p:nvSpPr>
            <p:cNvPr id="35" name="정육면체 3">
              <a:extLst>
                <a:ext uri="{FF2B5EF4-FFF2-40B4-BE49-F238E27FC236}">
                  <a16:creationId xmlns:a16="http://schemas.microsoft.com/office/drawing/2014/main" id="{C121E84C-1409-423F-BD5F-008AA893D20D}"/>
                </a:ext>
              </a:extLst>
            </p:cNvPr>
            <p:cNvSpPr/>
            <p:nvPr/>
          </p:nvSpPr>
          <p:spPr>
            <a:xfrm rot="931389">
              <a:off x="1093163" y="1208637"/>
              <a:ext cx="492927" cy="4929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min f41 f40"/>
                <a:gd name="f45" fmla="*/ f44 f7 1"/>
                <a:gd name="f46" fmla="*/ f45 1 100000"/>
                <a:gd name="f47" fmla="+- f38 0 f46"/>
                <a:gd name="f48" fmla="+- f46 f38 0"/>
                <a:gd name="f49" fmla="+- f37 0 f46"/>
                <a:gd name="f50" fmla="+- f46 f37 0"/>
                <a:gd name="f51" fmla="*/ f46 f34 1"/>
                <a:gd name="f52" fmla="*/ f47 1 2"/>
                <a:gd name="f53" fmla="*/ f48 1 2"/>
                <a:gd name="f54" fmla="*/ f49 1 2"/>
                <a:gd name="f55" fmla="*/ f50 1 2"/>
                <a:gd name="f56" fmla="*/ f49 f34 1"/>
                <a:gd name="f57" fmla="*/ f47 f34 1"/>
                <a:gd name="f58" fmla="*/ f55 f34 1"/>
                <a:gd name="f59" fmla="*/ f54 f34 1"/>
                <a:gd name="f60" fmla="*/ f53 f34 1"/>
                <a:gd name="f61" fmla="*/ f52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8" y="f39"/>
                </a:cxn>
                <a:cxn ang="f30">
                  <a:pos x="f59" y="f51"/>
                </a:cxn>
                <a:cxn ang="f31">
                  <a:pos x="f39" y="f60"/>
                </a:cxn>
                <a:cxn ang="f32">
                  <a:pos x="f59" y="f42"/>
                </a:cxn>
                <a:cxn ang="f33">
                  <a:pos x="f56" y="f60"/>
                </a:cxn>
                <a:cxn ang="f33">
                  <a:pos x="f43" y="f61"/>
                </a:cxn>
              </a:cxnLst>
              <a:rect l="f39" t="f51" r="f56" b="f42"/>
              <a:pathLst>
                <a:path stroke="0">
                  <a:moveTo>
                    <a:pt x="f39" y="f51"/>
                  </a:moveTo>
                  <a:lnTo>
                    <a:pt x="f56" y="f51"/>
                  </a:lnTo>
                  <a:lnTo>
                    <a:pt x="f56" y="f42"/>
                  </a:lnTo>
                  <a:lnTo>
                    <a:pt x="f39" y="f42"/>
                  </a:lnTo>
                  <a:close/>
                </a:path>
                <a:path stroke="0">
                  <a:moveTo>
                    <a:pt x="f56" y="f51"/>
                  </a:move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close/>
                </a:path>
                <a:path stroke="0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56" y="f51"/>
                  </a:lnTo>
                  <a:close/>
                </a:path>
                <a:path fill="none">
                  <a:moveTo>
                    <a:pt x="f39" y="f51"/>
                  </a:moveTo>
                  <a:lnTo>
                    <a:pt x="f51" y="f39"/>
                  </a:lnTo>
                  <a:lnTo>
                    <a:pt x="f43" y="f39"/>
                  </a:lnTo>
                  <a:lnTo>
                    <a:pt x="f43" y="f57"/>
                  </a:lnTo>
                  <a:lnTo>
                    <a:pt x="f56" y="f42"/>
                  </a:lnTo>
                  <a:lnTo>
                    <a:pt x="f39" y="f42"/>
                  </a:lnTo>
                  <a:close/>
                  <a:moveTo>
                    <a:pt x="f39" y="f51"/>
                  </a:moveTo>
                  <a:lnTo>
                    <a:pt x="f56" y="f51"/>
                  </a:lnTo>
                  <a:lnTo>
                    <a:pt x="f43" y="f39"/>
                  </a:lnTo>
                  <a:moveTo>
                    <a:pt x="f56" y="f51"/>
                  </a:moveTo>
                  <a:lnTo>
                    <a:pt x="f56" y="f42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rgbClr val="3350C8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dirty="0">
                <a:solidFill>
                  <a:srgbClr val="FFFFFF"/>
                </a:solidFill>
                <a:latin typeface="맑은 고딕"/>
                <a:ea typeface="맑은 고딕" pitchFamily="34"/>
              </a:endParaRPr>
            </a:p>
          </p:txBody>
        </p:sp>
        <p:sp>
          <p:nvSpPr>
            <p:cNvPr id="36" name="평행 사변형 29">
              <a:extLst>
                <a:ext uri="{FF2B5EF4-FFF2-40B4-BE49-F238E27FC236}">
                  <a16:creationId xmlns:a16="http://schemas.microsoft.com/office/drawing/2014/main" id="{0E3C5196-5246-49DA-BC46-B5B2CBA378A9}"/>
                </a:ext>
              </a:extLst>
            </p:cNvPr>
            <p:cNvSpPr/>
            <p:nvPr/>
          </p:nvSpPr>
          <p:spPr>
            <a:xfrm>
              <a:off x="1643059" y="1353763"/>
              <a:ext cx="3898759" cy="36830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25000"/>
                <a:gd name="f8" fmla="+- 0 0 -360"/>
                <a:gd name="f9" fmla="+- 0 0 -90"/>
                <a:gd name="f10" fmla="+- 0 0 -180"/>
                <a:gd name="f11" fmla="+- 0 0 -270"/>
                <a:gd name="f12" fmla="abs f3"/>
                <a:gd name="f13" fmla="abs f4"/>
                <a:gd name="f14" fmla="abs f5"/>
                <a:gd name="f15" fmla="*/ 5 f7 1"/>
                <a:gd name="f16" fmla="*/ f8 f0 1"/>
                <a:gd name="f17" fmla="*/ f9 f0 1"/>
                <a:gd name="f18" fmla="*/ f10 f0 1"/>
                <a:gd name="f19" fmla="*/ f11 f0 1"/>
                <a:gd name="f20" fmla="?: f12 f3 1"/>
                <a:gd name="f21" fmla="?: f13 f4 1"/>
                <a:gd name="f22" fmla="?: f14 f5 1"/>
                <a:gd name="f23" fmla="*/ f16 1 f2"/>
                <a:gd name="f24" fmla="*/ f17 1 f2"/>
                <a:gd name="f25" fmla="*/ f18 1 f2"/>
                <a:gd name="f26" fmla="*/ f19 1 f2"/>
                <a:gd name="f27" fmla="*/ f20 1 21600"/>
                <a:gd name="f28" fmla="*/ f21 1 21600"/>
                <a:gd name="f29" fmla="*/ 21600 f20 1"/>
                <a:gd name="f30" fmla="*/ 21600 f21 1"/>
                <a:gd name="f31" fmla="+- f23 0 f1"/>
                <a:gd name="f32" fmla="+- f24 0 f1"/>
                <a:gd name="f33" fmla="+- f25 0 f1"/>
                <a:gd name="f34" fmla="+- f26 0 f1"/>
                <a:gd name="f35" fmla="min f28 f27"/>
                <a:gd name="f36" fmla="*/ f29 1 f22"/>
                <a:gd name="f37" fmla="*/ f30 1 f22"/>
                <a:gd name="f38" fmla="val f36"/>
                <a:gd name="f39" fmla="val f37"/>
                <a:gd name="f40" fmla="*/ f6 f35 1"/>
                <a:gd name="f41" fmla="+- f39 0 f6"/>
                <a:gd name="f42" fmla="+- f38 0 f6"/>
                <a:gd name="f43" fmla="*/ f39 f35 1"/>
                <a:gd name="f44" fmla="*/ f38 f35 1"/>
                <a:gd name="f45" fmla="*/ f41 1 2"/>
                <a:gd name="f46" fmla="*/ f42 1 2"/>
                <a:gd name="f47" fmla="min f42 f41"/>
                <a:gd name="f48" fmla="*/ 100000 f42 1"/>
                <a:gd name="f49" fmla="+- f6 f45 0"/>
                <a:gd name="f50" fmla="+- f6 f46 0"/>
                <a:gd name="f51" fmla="*/ f48 1 f47"/>
                <a:gd name="f52" fmla="*/ f47 f7 1"/>
                <a:gd name="f53" fmla="*/ f52 1 200000"/>
                <a:gd name="f54" fmla="*/ f52 1 100000"/>
                <a:gd name="f55" fmla="*/ f15 1 f51"/>
                <a:gd name="f56" fmla="*/ f41 f50 1"/>
                <a:gd name="f57" fmla="*/ f50 f35 1"/>
                <a:gd name="f58" fmla="*/ f49 f35 1"/>
                <a:gd name="f59" fmla="+- f38 0 f53"/>
                <a:gd name="f60" fmla="+- f38 0 f54"/>
                <a:gd name="f61" fmla="+- 1 f55 0"/>
                <a:gd name="f62" fmla="*/ f56 1 f54"/>
                <a:gd name="f63" fmla="*/ f54 f35 1"/>
                <a:gd name="f64" fmla="*/ f53 f35 1"/>
                <a:gd name="f65" fmla="*/ f60 1 2"/>
                <a:gd name="f66" fmla="*/ f61 1 12"/>
                <a:gd name="f67" fmla="+- f39 0 f62"/>
                <a:gd name="f68" fmla="*/ f60 f35 1"/>
                <a:gd name="f69" fmla="*/ f59 f35 1"/>
                <a:gd name="f70" fmla="*/ f62 f35 1"/>
                <a:gd name="f71" fmla="+- f38 0 f65"/>
                <a:gd name="f72" fmla="*/ f66 f42 1"/>
                <a:gd name="f73" fmla="*/ f66 f41 1"/>
                <a:gd name="f74" fmla="*/ f67 f35 1"/>
                <a:gd name="f75" fmla="*/ f65 f35 1"/>
                <a:gd name="f76" fmla="+- f38 0 f72"/>
                <a:gd name="f77" fmla="+- f39 0 f73"/>
                <a:gd name="f78" fmla="*/ f72 f35 1"/>
                <a:gd name="f79" fmla="*/ f73 f35 1"/>
                <a:gd name="f80" fmla="*/ f71 f35 1"/>
                <a:gd name="f81" fmla="*/ f76 f35 1"/>
                <a:gd name="f82" fmla="*/ f77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57" y="f74"/>
                </a:cxn>
                <a:cxn ang="f31">
                  <a:pos x="f80" y="f40"/>
                </a:cxn>
                <a:cxn ang="f32">
                  <a:pos x="f69" y="f58"/>
                </a:cxn>
                <a:cxn ang="f33">
                  <a:pos x="f75" y="f43"/>
                </a:cxn>
                <a:cxn ang="f33">
                  <a:pos x="f57" y="f70"/>
                </a:cxn>
                <a:cxn ang="f34">
                  <a:pos x="f64" y="f58"/>
                </a:cxn>
              </a:cxnLst>
              <a:rect l="f78" t="f79" r="f81" b="f82"/>
              <a:pathLst>
                <a:path>
                  <a:moveTo>
                    <a:pt x="f40" y="f43"/>
                  </a:moveTo>
                  <a:lnTo>
                    <a:pt x="f63" y="f40"/>
                  </a:lnTo>
                  <a:lnTo>
                    <a:pt x="f44" y="f40"/>
                  </a:lnTo>
                  <a:lnTo>
                    <a:pt x="f68" y="f43"/>
                  </a:lnTo>
                  <a:close/>
                </a:path>
              </a:pathLst>
            </a:custGeom>
            <a:solidFill>
              <a:srgbClr val="3350C8"/>
            </a:solidFill>
            <a:ln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800" b="1" dirty="0">
                  <a:solidFill>
                    <a:schemeClr val="bg1"/>
                  </a:solidFill>
                  <a:latin typeface="Arial"/>
                  <a:ea typeface="맑은 고딕" pitchFamily="34"/>
                  <a:cs typeface="Arial" pitchFamily="34"/>
                </a:rPr>
                <a:t>2. </a:t>
              </a:r>
              <a:r>
                <a:rPr lang="ko-KR" altLang="en-US" sz="1800" b="1" dirty="0">
                  <a:solidFill>
                    <a:schemeClr val="bg1"/>
                  </a:solidFill>
                  <a:latin typeface="Arial"/>
                  <a:ea typeface="맑은 고딕" pitchFamily="34"/>
                  <a:cs typeface="Arial" pitchFamily="34"/>
                </a:rPr>
                <a:t>사용 툴 및 언어 </a:t>
              </a:r>
              <a:r>
                <a:rPr lang="en-US" altLang="ko-KR" sz="1800" b="1" dirty="0">
                  <a:solidFill>
                    <a:schemeClr val="bg1"/>
                  </a:solidFill>
                  <a:latin typeface="Arial"/>
                  <a:ea typeface="맑은 고딕" pitchFamily="34"/>
                  <a:cs typeface="Arial" pitchFamily="34"/>
                </a:rPr>
                <a:t>/ </a:t>
              </a:r>
              <a:r>
                <a:rPr lang="ko-KR" altLang="en-US" sz="1800" b="1" dirty="0">
                  <a:solidFill>
                    <a:schemeClr val="bg1"/>
                  </a:solidFill>
                  <a:latin typeface="Arial"/>
                  <a:ea typeface="맑은 고딕" pitchFamily="34"/>
                  <a:cs typeface="Arial" pitchFamily="34"/>
                </a:rPr>
                <a:t>환경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7F5012-0873-4056-BD24-C90AC97F1BE9}"/>
              </a:ext>
            </a:extLst>
          </p:cNvPr>
          <p:cNvSpPr/>
          <p:nvPr/>
        </p:nvSpPr>
        <p:spPr>
          <a:xfrm>
            <a:off x="564820" y="1235415"/>
            <a:ext cx="3632252" cy="2593536"/>
          </a:xfrm>
          <a:prstGeom prst="rect">
            <a:avLst/>
          </a:prstGeom>
          <a:solidFill>
            <a:srgbClr val="FFE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6930D3-8565-473F-B2E8-90E2EC90BC4A}"/>
              </a:ext>
            </a:extLst>
          </p:cNvPr>
          <p:cNvSpPr/>
          <p:nvPr/>
        </p:nvSpPr>
        <p:spPr>
          <a:xfrm>
            <a:off x="4348802" y="1235415"/>
            <a:ext cx="3632252" cy="2593536"/>
          </a:xfrm>
          <a:prstGeom prst="rect">
            <a:avLst/>
          </a:prstGeom>
          <a:solidFill>
            <a:srgbClr val="FFE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1844CB-E4B4-4481-B1D8-02B5BA35549B}"/>
              </a:ext>
            </a:extLst>
          </p:cNvPr>
          <p:cNvSpPr/>
          <p:nvPr/>
        </p:nvSpPr>
        <p:spPr>
          <a:xfrm>
            <a:off x="8136308" y="1235415"/>
            <a:ext cx="3632252" cy="2593536"/>
          </a:xfrm>
          <a:prstGeom prst="rect">
            <a:avLst/>
          </a:prstGeom>
          <a:solidFill>
            <a:srgbClr val="FFE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ADA18B-4D51-48BE-A5F6-EF519C01D2C0}"/>
              </a:ext>
            </a:extLst>
          </p:cNvPr>
          <p:cNvSpPr/>
          <p:nvPr/>
        </p:nvSpPr>
        <p:spPr>
          <a:xfrm>
            <a:off x="564820" y="3996612"/>
            <a:ext cx="3632252" cy="2593536"/>
          </a:xfrm>
          <a:prstGeom prst="rect">
            <a:avLst/>
          </a:prstGeom>
          <a:solidFill>
            <a:srgbClr val="FFE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4BD0C39-4313-4900-B1F4-9633F895289F}"/>
              </a:ext>
            </a:extLst>
          </p:cNvPr>
          <p:cNvSpPr/>
          <p:nvPr/>
        </p:nvSpPr>
        <p:spPr>
          <a:xfrm>
            <a:off x="4348802" y="3996612"/>
            <a:ext cx="3632252" cy="2593536"/>
          </a:xfrm>
          <a:prstGeom prst="rect">
            <a:avLst/>
          </a:prstGeom>
          <a:solidFill>
            <a:srgbClr val="FFE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337DBF-6440-4884-9D5E-574352B84011}"/>
              </a:ext>
            </a:extLst>
          </p:cNvPr>
          <p:cNvSpPr/>
          <p:nvPr/>
        </p:nvSpPr>
        <p:spPr>
          <a:xfrm>
            <a:off x="8136308" y="3996612"/>
            <a:ext cx="3632252" cy="2593536"/>
          </a:xfrm>
          <a:prstGeom prst="rect">
            <a:avLst/>
          </a:prstGeom>
          <a:solidFill>
            <a:srgbClr val="FFE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CF6EE7-F440-4FAA-9E6A-79E78A101254}"/>
              </a:ext>
            </a:extLst>
          </p:cNvPr>
          <p:cNvSpPr/>
          <p:nvPr/>
        </p:nvSpPr>
        <p:spPr>
          <a:xfrm>
            <a:off x="711200" y="1390726"/>
            <a:ext cx="3344493" cy="164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64CDE41-7AF6-4471-A933-593DAB4AB90A}"/>
              </a:ext>
            </a:extLst>
          </p:cNvPr>
          <p:cNvSpPr/>
          <p:nvPr/>
        </p:nvSpPr>
        <p:spPr>
          <a:xfrm>
            <a:off x="4495182" y="1390726"/>
            <a:ext cx="3344493" cy="164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C2EBA3-F2C0-4AF5-A4A5-28950D18B36C}"/>
              </a:ext>
            </a:extLst>
          </p:cNvPr>
          <p:cNvSpPr/>
          <p:nvPr/>
        </p:nvSpPr>
        <p:spPr>
          <a:xfrm>
            <a:off x="8282688" y="1390726"/>
            <a:ext cx="3344493" cy="164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1114E4-352A-4D6B-998B-548E2029DD35}"/>
              </a:ext>
            </a:extLst>
          </p:cNvPr>
          <p:cNvSpPr/>
          <p:nvPr/>
        </p:nvSpPr>
        <p:spPr>
          <a:xfrm>
            <a:off x="711200" y="4142288"/>
            <a:ext cx="3344493" cy="164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E142D9-15E5-4FDB-A0B5-1CAC14107859}"/>
              </a:ext>
            </a:extLst>
          </p:cNvPr>
          <p:cNvSpPr/>
          <p:nvPr/>
        </p:nvSpPr>
        <p:spPr>
          <a:xfrm>
            <a:off x="4495182" y="4142288"/>
            <a:ext cx="3344493" cy="164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7DC648-4159-4719-98B5-1231E7E1EE76}"/>
              </a:ext>
            </a:extLst>
          </p:cNvPr>
          <p:cNvSpPr/>
          <p:nvPr/>
        </p:nvSpPr>
        <p:spPr>
          <a:xfrm>
            <a:off x="8282688" y="4142288"/>
            <a:ext cx="3344493" cy="164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5A4948A-429C-4D66-BDDD-234779E8D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80" y="4346010"/>
            <a:ext cx="1996613" cy="131075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5E5CC56-47DD-4B3A-8F54-5CBCD58AD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79" y="4280294"/>
            <a:ext cx="1028263" cy="1359398"/>
          </a:xfrm>
          <a:prstGeom prst="rect">
            <a:avLst/>
          </a:prstGeom>
        </p:spPr>
      </p:pic>
      <p:pic>
        <p:nvPicPr>
          <p:cNvPr id="57" name="그림 56" descr="텍스트, 구급 상자, 표지판이(가) 표시된 사진&#10;&#10;자동 생성된 설명">
            <a:extLst>
              <a:ext uri="{FF2B5EF4-FFF2-40B4-BE49-F238E27FC236}">
                <a16:creationId xmlns:a16="http://schemas.microsoft.com/office/drawing/2014/main" id="{30E0A408-DB76-4506-A7ED-9E79D82A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50" y="4323507"/>
            <a:ext cx="1080548" cy="133325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1864EA3-4BB0-46EF-B2E9-9F646EA50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93" y="1841622"/>
            <a:ext cx="2211112" cy="74572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2A6145E-8DC7-4BEB-96FC-D4ABF1758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70" y="4201669"/>
            <a:ext cx="1564395" cy="15438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ABCAB64-2EF2-4B1F-8C8B-14266262E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76" y="4142939"/>
            <a:ext cx="1428029" cy="160523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99737E1-DC8E-4431-A9CF-5EEE5A03E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80" y="1533450"/>
            <a:ext cx="1848859" cy="126123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EB5E6FC-337A-4E39-9B52-0B18A4A015FF}"/>
              </a:ext>
            </a:extLst>
          </p:cNvPr>
          <p:cNvSpPr txBox="1"/>
          <p:nvPr/>
        </p:nvSpPr>
        <p:spPr>
          <a:xfrm>
            <a:off x="729672" y="3205344"/>
            <a:ext cx="326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34"/>
              </a:rPr>
              <a:t>환경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D318DB-055B-4C80-9F7C-63652D3F4107}"/>
              </a:ext>
            </a:extLst>
          </p:cNvPr>
          <p:cNvSpPr txBox="1"/>
          <p:nvPr/>
        </p:nvSpPr>
        <p:spPr>
          <a:xfrm>
            <a:off x="4533959" y="3201511"/>
            <a:ext cx="3266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Spring tools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 pitchFamily="34"/>
              </a:rPr>
              <a:t>Spring framework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 pitchFamily="34"/>
              </a:rPr>
              <a:t>개발환경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C9D9619-B1AA-41CD-9E35-67C52AF502A4}"/>
              </a:ext>
            </a:extLst>
          </p:cNvPr>
          <p:cNvSpPr txBox="1"/>
          <p:nvPr/>
        </p:nvSpPr>
        <p:spPr>
          <a:xfrm>
            <a:off x="8362098" y="3206131"/>
            <a:ext cx="32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Visual Studio Code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 pitchFamily="34"/>
              </a:rPr>
              <a:t>소스 코드 에디터</a:t>
            </a:r>
            <a:endParaRPr lang="en-US" altLang="ko-KR" sz="1200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5D5BE1-090B-4C40-90E9-3F5EC867FE90}"/>
              </a:ext>
            </a:extLst>
          </p:cNvPr>
          <p:cNvSpPr txBox="1"/>
          <p:nvPr/>
        </p:nvSpPr>
        <p:spPr>
          <a:xfrm>
            <a:off x="715819" y="5961820"/>
            <a:ext cx="326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HTML / CSS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B7D96BA-3C5B-4297-876B-09EEFEF0EF05}"/>
              </a:ext>
            </a:extLst>
          </p:cNvPr>
          <p:cNvSpPr txBox="1"/>
          <p:nvPr/>
        </p:nvSpPr>
        <p:spPr>
          <a:xfrm>
            <a:off x="4520106" y="5957987"/>
            <a:ext cx="326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Java Script / Java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205820-F4C5-4AEB-8645-1A8BF1E773D3}"/>
              </a:ext>
            </a:extLst>
          </p:cNvPr>
          <p:cNvSpPr txBox="1"/>
          <p:nvPr/>
        </p:nvSpPr>
        <p:spPr>
          <a:xfrm>
            <a:off x="8362098" y="5962607"/>
            <a:ext cx="32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34"/>
              </a:rPr>
              <a:t>MySQL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 pitchFamily="34"/>
              </a:rPr>
              <a:t>데이터베이스 관리</a:t>
            </a:r>
            <a:endParaRPr lang="en-US" altLang="ko-KR" sz="1200" dirty="0">
              <a:solidFill>
                <a:srgbClr val="000000"/>
              </a:solidFill>
              <a:latin typeface="맑은 고딕"/>
              <a:ea typeface="맑은 고딕" pitchFamily="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4E635F-CBE9-4ACB-B646-AE61A2959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490" y="1490048"/>
            <a:ext cx="1814316" cy="14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930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-4340679" y="-4533534"/>
            <a:ext cx="9014661" cy="9014661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-3213169" y="-3601093"/>
            <a:ext cx="7149777" cy="7149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17984" y="595556"/>
            <a:ext cx="11190880" cy="11190880"/>
          </a:xfrm>
          <a:prstGeom prst="ellipse">
            <a:avLst/>
          </a:prstGeom>
          <a:solidFill>
            <a:srgbClr val="ffee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50634" y="1593854"/>
            <a:ext cx="8875797" cy="8875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정육면체 3"/>
          <p:cNvSpPr/>
          <p:nvPr/>
        </p:nvSpPr>
        <p:spPr>
          <a:xfrm rot="931389">
            <a:off x="5890439" y="1634974"/>
            <a:ext cx="782520" cy="7113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min f41 f40"/>
              <a:gd name="f45" fmla="*/ f44 f7 1"/>
              <a:gd name="f46" fmla="*/ f45 1 100000"/>
              <a:gd name="f47" fmla="+- f38 0 f46"/>
              <a:gd name="f48" fmla="+- f46 f38 0"/>
              <a:gd name="f49" fmla="+- f37 0 f46"/>
              <a:gd name="f50" fmla="+- f46 f37 0"/>
              <a:gd name="f51" fmla="*/ f46 f34 1"/>
              <a:gd name="f52" fmla="*/ f47 1 2"/>
              <a:gd name="f53" fmla="*/ f48 1 2"/>
              <a:gd name="f54" fmla="*/ f49 1 2"/>
              <a:gd name="f55" fmla="*/ f50 1 2"/>
              <a:gd name="f56" fmla="*/ f49 f34 1"/>
              <a:gd name="f57" fmla="*/ f47 f34 1"/>
              <a:gd name="f58" fmla="*/ f55 f34 1"/>
              <a:gd name="f59" fmla="*/ f54 f34 1"/>
              <a:gd name="f60" fmla="*/ f53 f34 1"/>
              <a:gd name="f61" fmla="*/ f52 f34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8" y="f39"/>
              </a:cxn>
              <a:cxn ang="f30">
                <a:pos x="f59" y="f51"/>
              </a:cxn>
              <a:cxn ang="f31">
                <a:pos x="f39" y="f60"/>
              </a:cxn>
              <a:cxn ang="f32">
                <a:pos x="f59" y="f42"/>
              </a:cxn>
              <a:cxn ang="f33">
                <a:pos x="f56" y="f60"/>
              </a:cxn>
              <a:cxn ang="f33">
                <a:pos x="f43" y="f61"/>
              </a:cxn>
            </a:cxnLst>
            <a:rect l="f39" t="f51" r="f56" b="f42"/>
            <a:pathLst>
              <a:path stroke="0">
                <a:moveTo>
                  <a:pt x="f39" y="f51"/>
                </a:moveTo>
                <a:lnTo>
                  <a:pt x="f56" y="f51"/>
                </a:lnTo>
                <a:lnTo>
                  <a:pt x="f56" y="f42"/>
                </a:lnTo>
                <a:lnTo>
                  <a:pt x="f39" y="f42"/>
                </a:lnTo>
                <a:close/>
              </a:path>
              <a:path stroke="0">
                <a:moveTo>
                  <a:pt x="f56" y="f51"/>
                </a:move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close/>
              </a:path>
              <a:path stroke="0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56" y="f51"/>
                </a:lnTo>
                <a:close/>
              </a:path>
              <a:path fill="none">
                <a:moveTo>
                  <a:pt x="f39" y="f51"/>
                </a:moveTo>
                <a:lnTo>
                  <a:pt x="f51" y="f39"/>
                </a:lnTo>
                <a:lnTo>
                  <a:pt x="f43" y="f39"/>
                </a:lnTo>
                <a:lnTo>
                  <a:pt x="f43" y="f57"/>
                </a:lnTo>
                <a:lnTo>
                  <a:pt x="f56" y="f42"/>
                </a:lnTo>
                <a:lnTo>
                  <a:pt x="f39" y="f42"/>
                </a:lnTo>
                <a:close/>
                <a:moveTo>
                  <a:pt x="f39" y="f51"/>
                </a:moveTo>
                <a:lnTo>
                  <a:pt x="f56" y="f51"/>
                </a:lnTo>
                <a:lnTo>
                  <a:pt x="f43" y="f39"/>
                </a:lnTo>
                <a:moveTo>
                  <a:pt x="f56" y="f51"/>
                </a:moveTo>
                <a:lnTo>
                  <a:pt x="f56" y="f42"/>
                </a:lnTo>
              </a:path>
            </a:pathLst>
          </a:custGeom>
          <a:solidFill>
            <a:schemeClr val="bg1"/>
          </a:solidFill>
          <a:ln w="25400">
            <a:solidFill>
              <a:srgbClr val="3350c8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0466" y="2632029"/>
            <a:ext cx="9854499" cy="22904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7200" b="1" mc:Ignorable="hp" hp:hslEmbossed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/>
                <a:ea typeface="카페24 써라운드"/>
                <a:cs typeface="카페24 써라운드"/>
              </a:rPr>
              <a:t>테이블 설계도</a:t>
            </a:r>
            <a:endParaRPr xmlns:mc="http://schemas.openxmlformats.org/markup-compatibility/2006" xmlns:hp="http://schemas.haansoft.com/office/presentation/8.0" lang="ko-KR" altLang="en-US" sz="7200" b="1" mc:Ignorable="hp" hp:hslEmbossed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/>
              <a:ea typeface="카페24 써라운드"/>
              <a:cs typeface="카페24 써라운드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7200" b="1" mc:Ignorable="hp" hp:hslEmbossed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/>
                <a:ea typeface="카페24 써라운드"/>
                <a:cs typeface="카페24 써라운드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7200" b="1" mc:Ignorable="hp" hp:hslEmbossed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50c8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카페24 써라운드"/>
                <a:ea typeface="카페24 써라운드"/>
                <a:cs typeface="카페24 써라운드"/>
              </a:rPr>
              <a:t>특이점</a:t>
            </a:r>
            <a:endParaRPr xmlns:mc="http://schemas.openxmlformats.org/markup-compatibility/2006" xmlns:hp="http://schemas.haansoft.com/office/presentation/8.0" lang="en-US" altLang="ko-KR" sz="7200" b="1" mc:Ignorable="hp" hp:hslEmbossed="0">
              <a:ln w="9525">
                <a:solidFill>
                  <a:schemeClr val="bg1"/>
                </a:solidFill>
                <a:prstDash val="solid"/>
              </a:ln>
              <a:solidFill>
                <a:srgbClr val="3350c8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카페24 써라운드"/>
              <a:ea typeface="카페24 써라운드"/>
              <a:cs typeface="카페24 써라운드"/>
            </a:endParaRPr>
          </a:p>
        </p:txBody>
      </p:sp>
      <p:sp>
        <p:nvSpPr>
          <p:cNvPr id="16" name="평행 사변형 2"/>
          <p:cNvSpPr/>
          <p:nvPr/>
        </p:nvSpPr>
        <p:spPr>
          <a:xfrm>
            <a:off x="10976672" y="37185"/>
            <a:ext cx="1216152" cy="7917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gradFill>
            <a:gsLst>
              <a:gs pos="0">
                <a:srgbClr val="3350c8"/>
              </a:gs>
              <a:gs pos="100000">
                <a:srgbClr val="36b1d2"/>
              </a:gs>
            </a:gsLst>
            <a:lin ang="16200000" scaled="0"/>
          </a:gradFill>
          <a:ln w="9528">
            <a:solidFill>
              <a:srgbClr val="46aac5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7" name="Rectangle 35"/>
          <p:cNvSpPr/>
          <p:nvPr/>
        </p:nvSpPr>
        <p:spPr>
          <a:xfrm>
            <a:off x="2975743" y="0"/>
            <a:ext cx="9271513" cy="56673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ffee96"/>
          </a:solidFill>
          <a:ln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anchor="ctr" anchorCtr="0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" name="평행 사변형 29"/>
          <p:cNvSpPr/>
          <p:nvPr/>
        </p:nvSpPr>
        <p:spPr>
          <a:xfrm>
            <a:off x="2212310" y="314695"/>
            <a:ext cx="4303551" cy="40654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50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3350c8"/>
          </a:soli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ko-KR" altLang="en-US" sz="1800" b="1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994</ep:Words>
  <ep:PresentationFormat>와이드스크린</ep:PresentationFormat>
  <ep:Paragraphs>270</ep:Paragraphs>
  <ep:Slides>57</ep:Slides>
  <ep:Notes>39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ep:HeadingPairs>
  <ep:TitlesOfParts>
    <vt:vector size="5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2023-03-08T05:10:18.000</dcterms:created>
  <dc:creator>G</dc:creator>
  <cp:lastModifiedBy>kkr07</cp:lastModifiedBy>
  <dcterms:modified xsi:type="dcterms:W3CDTF">2023-03-09T07:01:34.980</dcterms:modified>
  <cp:revision>70</cp:revision>
  <dc:title>PowerPoint 프레젠테이션</dc:title>
  <cp:version>1000.0000.01</cp:version>
</cp:coreProperties>
</file>